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60" r:id="rId3"/>
    <p:sldMasterId id="2147483686" r:id="rId4"/>
    <p:sldMasterId id="2147483724" r:id="rId5"/>
    <p:sldMasterId id="2147483738" r:id="rId6"/>
    <p:sldMasterId id="2147483752" r:id="rId7"/>
  </p:sldMasterIdLst>
  <p:notesMasterIdLst>
    <p:notesMasterId r:id="rId80"/>
  </p:notesMasterIdLst>
  <p:handoutMasterIdLst>
    <p:handoutMasterId r:id="rId81"/>
  </p:handoutMasterIdLst>
  <p:sldIdLst>
    <p:sldId id="361" r:id="rId8"/>
    <p:sldId id="348" r:id="rId9"/>
    <p:sldId id="349" r:id="rId10"/>
    <p:sldId id="358" r:id="rId11"/>
    <p:sldId id="360" r:id="rId12"/>
    <p:sldId id="365" r:id="rId13"/>
    <p:sldId id="370" r:id="rId14"/>
    <p:sldId id="390" r:id="rId15"/>
    <p:sldId id="34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356" r:id="rId24"/>
    <p:sldId id="357" r:id="rId25"/>
    <p:sldId id="351" r:id="rId26"/>
    <p:sldId id="304" r:id="rId27"/>
    <p:sldId id="305" r:id="rId28"/>
    <p:sldId id="366" r:id="rId29"/>
    <p:sldId id="346" r:id="rId30"/>
    <p:sldId id="372" r:id="rId31"/>
    <p:sldId id="393" r:id="rId32"/>
    <p:sldId id="307" r:id="rId33"/>
    <p:sldId id="306" r:id="rId34"/>
    <p:sldId id="371" r:id="rId35"/>
    <p:sldId id="373" r:id="rId36"/>
    <p:sldId id="367" r:id="rId37"/>
    <p:sldId id="368" r:id="rId38"/>
    <p:sldId id="392" r:id="rId39"/>
    <p:sldId id="374" r:id="rId40"/>
    <p:sldId id="291" r:id="rId41"/>
    <p:sldId id="308" r:id="rId42"/>
    <p:sldId id="336" r:id="rId43"/>
    <p:sldId id="310" r:id="rId44"/>
    <p:sldId id="369" r:id="rId45"/>
    <p:sldId id="391" r:id="rId46"/>
    <p:sldId id="350" r:id="rId47"/>
    <p:sldId id="382" r:id="rId48"/>
    <p:sldId id="383" r:id="rId49"/>
    <p:sldId id="389" r:id="rId50"/>
    <p:sldId id="273" r:id="rId51"/>
    <p:sldId id="261" r:id="rId52"/>
    <p:sldId id="262" r:id="rId53"/>
    <p:sldId id="263" r:id="rId54"/>
    <p:sldId id="394" r:id="rId55"/>
    <p:sldId id="264" r:id="rId56"/>
    <p:sldId id="265" r:id="rId57"/>
    <p:sldId id="268" r:id="rId58"/>
    <p:sldId id="364" r:id="rId59"/>
    <p:sldId id="270" r:id="rId60"/>
    <p:sldId id="362" r:id="rId61"/>
    <p:sldId id="340" r:id="rId62"/>
    <p:sldId id="355" r:id="rId63"/>
    <p:sldId id="269" r:id="rId64"/>
    <p:sldId id="337" r:id="rId65"/>
    <p:sldId id="341" r:id="rId66"/>
    <p:sldId id="338" r:id="rId67"/>
    <p:sldId id="363" r:id="rId68"/>
    <p:sldId id="339" r:id="rId69"/>
    <p:sldId id="289" r:id="rId70"/>
    <p:sldId id="311" r:id="rId71"/>
    <p:sldId id="272" r:id="rId72"/>
    <p:sldId id="298" r:id="rId73"/>
    <p:sldId id="300" r:id="rId74"/>
    <p:sldId id="302" r:id="rId75"/>
    <p:sldId id="384" r:id="rId76"/>
    <p:sldId id="385" r:id="rId77"/>
    <p:sldId id="386" r:id="rId78"/>
    <p:sldId id="387" r:id="rId79"/>
  </p:sldIdLst>
  <p:sldSz cx="9144000" cy="6858000" type="screen4x3"/>
  <p:notesSz cx="6858000" cy="9144000"/>
  <p:custDataLst>
    <p:tags r:id="rId8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E705CC1-DC37-664B-AE52-0C19F5A986F0}">
          <p14:sldIdLst>
            <p14:sldId id="361"/>
            <p14:sldId id="348"/>
            <p14:sldId id="349"/>
            <p14:sldId id="358"/>
            <p14:sldId id="360"/>
            <p14:sldId id="365"/>
            <p14:sldId id="370"/>
            <p14:sldId id="390"/>
            <p14:sldId id="343"/>
          </p14:sldIdLst>
        </p14:section>
        <p14:section name="Related Work" id="{EFBC5D21-4A2C-D84C-9ECC-73188880991A}">
          <p14:sldIdLst/>
        </p14:section>
        <p14:section name="Research Progress" id="{D6DBFBC0-5105-3745-9202-668F835F5867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356"/>
            <p14:sldId id="357"/>
            <p14:sldId id="351"/>
            <p14:sldId id="304"/>
            <p14:sldId id="305"/>
            <p14:sldId id="366"/>
            <p14:sldId id="346"/>
            <p14:sldId id="372"/>
            <p14:sldId id="393"/>
            <p14:sldId id="307"/>
            <p14:sldId id="306"/>
            <p14:sldId id="371"/>
            <p14:sldId id="373"/>
            <p14:sldId id="367"/>
            <p14:sldId id="368"/>
            <p14:sldId id="392"/>
            <p14:sldId id="374"/>
            <p14:sldId id="291"/>
            <p14:sldId id="308"/>
            <p14:sldId id="336"/>
            <p14:sldId id="310"/>
            <p14:sldId id="369"/>
            <p14:sldId id="391"/>
            <p14:sldId id="350"/>
            <p14:sldId id="382"/>
            <p14:sldId id="383"/>
            <p14:sldId id="389"/>
            <p14:sldId id="273"/>
            <p14:sldId id="261"/>
            <p14:sldId id="262"/>
            <p14:sldId id="263"/>
            <p14:sldId id="394"/>
            <p14:sldId id="264"/>
            <p14:sldId id="265"/>
            <p14:sldId id="268"/>
            <p14:sldId id="364"/>
            <p14:sldId id="270"/>
            <p14:sldId id="362"/>
            <p14:sldId id="340"/>
            <p14:sldId id="355"/>
            <p14:sldId id="269"/>
            <p14:sldId id="337"/>
            <p14:sldId id="341"/>
            <p14:sldId id="338"/>
            <p14:sldId id="363"/>
            <p14:sldId id="339"/>
            <p14:sldId id="289"/>
          </p14:sldIdLst>
        </p14:section>
        <p14:section name="Extra" id="{1F82A058-216F-594F-BC08-A268AB3B7E2C}">
          <p14:sldIdLst>
            <p14:sldId id="311"/>
            <p14:sldId id="272"/>
            <p14:sldId id="298"/>
            <p14:sldId id="300"/>
            <p14:sldId id="302"/>
            <p14:sldId id="384"/>
            <p14:sldId id="385"/>
            <p14:sldId id="386"/>
            <p14:sldId id="3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6108" autoAdjust="0"/>
  </p:normalViewPr>
  <p:slideViewPr>
    <p:cSldViewPr snapToGrid="0">
      <p:cViewPr>
        <p:scale>
          <a:sx n="125" d="100"/>
          <a:sy n="125" d="100"/>
        </p:scale>
        <p:origin x="-11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interSettings" Target="printerSettings/printerSettings1.bin"/><Relationship Id="rId83" Type="http://schemas.openxmlformats.org/officeDocument/2006/relationships/tags" Target="tags/tag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927087280636"/>
          <c:y val="0.0699047962369105"/>
          <c:w val="0.776118592631985"/>
          <c:h val="0.6927577047957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diamond"/>
            <c:size val="7"/>
            <c:spPr>
              <a:solidFill>
                <a:srgbClr val="FF0000"/>
              </a:solidFill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6.0</c:v>
                </c:pt>
                <c:pt idx="5">
                  <c:v>8.0</c:v>
                </c:pt>
                <c:pt idx="6">
                  <c:v>10.0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64.66</c:v>
                </c:pt>
                <c:pt idx="1">
                  <c:v>66.4</c:v>
                </c:pt>
                <c:pt idx="2">
                  <c:v>67.6</c:v>
                </c:pt>
                <c:pt idx="3">
                  <c:v>67.3</c:v>
                </c:pt>
                <c:pt idx="4">
                  <c:v>67.8</c:v>
                </c:pt>
                <c:pt idx="5">
                  <c:v>68.02</c:v>
                </c:pt>
                <c:pt idx="6">
                  <c:v>67.54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9426344"/>
        <c:axId val="2109433736"/>
      </c:scatterChart>
      <c:valAx>
        <c:axId val="2109426344"/>
        <c:scaling>
          <c:orientation val="minMax"/>
          <c:max val="1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>
                    <a:solidFill>
                      <a:schemeClr val="bg1"/>
                    </a:solidFill>
                  </a:rPr>
                  <a:t>Number of ISTA iterations in inference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2109433736"/>
        <c:crosses val="autoZero"/>
        <c:crossBetween val="midCat"/>
      </c:valAx>
      <c:valAx>
        <c:axId val="2109433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>
                    <a:solidFill>
                      <a:schemeClr val="bg1"/>
                    </a:solidFill>
                  </a:rPr>
                  <a:t>Caltech 101 Recognition</a:t>
                </a:r>
                <a:r>
                  <a:rPr lang="en-US" baseline="0" dirty="0" smtClean="0">
                    <a:solidFill>
                      <a:schemeClr val="bg1"/>
                    </a:solidFill>
                  </a:rPr>
                  <a:t> (%)</a:t>
                </a:r>
                <a:endParaRPr lang="en-US" dirty="0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2109426344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2A46C-CCCA-914B-B2E9-30E8D569E6EA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1C565-5B99-3141-9DF2-1BE6E39B96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661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B61D4-A11F-417D-ADB4-A5607D7C82D8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4F969-26FC-4D51-8191-F1AA220B74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43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F981F5-FFE8-47B1-ACC4-252FDAE6BEC4}" type="slidenum">
              <a:rPr lang="en-US">
                <a:solidFill>
                  <a:srgbClr val="000000"/>
                </a:solidFill>
              </a:rPr>
              <a:pPr/>
              <a:t>69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1246ED4-05A8-45FE-9F9D-96524BACDB18}" type="slidenum">
              <a:rPr lang="en-US">
                <a:solidFill>
                  <a:srgbClr val="000000"/>
                </a:solidFill>
              </a:rPr>
              <a:pPr/>
              <a:t>70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B3D9480-D6E5-49F0-8B16-38CC5D1B84C4}" type="slidenum">
              <a:rPr lang="en-US">
                <a:solidFill>
                  <a:srgbClr val="000000"/>
                </a:solidFill>
              </a:rPr>
              <a:pPr/>
              <a:t>72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Image, filters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3E85-60FD-DD47-A64B-9EB4B33210E1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filters label in middle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23E85-60FD-DD47-A64B-9EB4B33210E1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Shrinkage</a:t>
            </a:r>
            <a:r>
              <a:rPr lang="en-US" baseline="0" dirty="0" smtClean="0"/>
              <a:t> is per element.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Pooling provides invariances to where</a:t>
            </a:r>
            <a:r>
              <a:rPr lang="en-US" baseline="0" dirty="0" smtClean="0"/>
              <a:t> the activations occur in the feature maps.</a:t>
            </a:r>
          </a:p>
          <a:p>
            <a:r>
              <a:rPr lang="en-US" baseline="0" dirty="0" smtClean="0"/>
              <a:t>Storing the indices allows us to recover these locations during reconstruction providing a pathway directly back to the input which involves </a:t>
            </a:r>
            <a:r>
              <a:rPr lang="en-US" baseline="0" dirty="0" err="1" smtClean="0"/>
              <a:t>unpooling</a:t>
            </a:r>
            <a:r>
              <a:rPr lang="en-US" baseline="0" dirty="0" smtClean="0"/>
              <a:t> then convolutions. </a:t>
            </a:r>
          </a:p>
          <a:p>
            <a:r>
              <a:rPr lang="en-US" baseline="0" dirty="0" smtClean="0"/>
              <a:t>Sparsity: The </a:t>
            </a:r>
            <a:r>
              <a:rPr lang="en-US" baseline="0" dirty="0" err="1" smtClean="0"/>
              <a:t>unpooling</a:t>
            </a:r>
            <a:r>
              <a:rPr lang="en-US" baseline="0" dirty="0" smtClean="0"/>
              <a:t> operation enforces group sparsity within each pooling region (amongst maps as well in groups) since during the </a:t>
            </a:r>
            <a:r>
              <a:rPr lang="en-US" baseline="0" dirty="0" err="1" smtClean="0"/>
              <a:t>unpooling</a:t>
            </a:r>
            <a:r>
              <a:rPr lang="en-US" baseline="0" dirty="0" smtClean="0"/>
              <a:t> at most one element can be 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4F969-26FC-4D51-8191-F1AA220B741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FAA-2760-3547-85A5-15EF96915675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45F7-6E79-584D-BEF9-9E7F67FB13D4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5350-CD1B-6248-B2D0-0217DD9A6C10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C7C5-E387-6241-819B-C8C9F2C3DCD8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E613-520B-2546-9E86-E749B6073620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51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01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74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30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4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0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9416-FA0C-DE48-8A28-900EFD63CA3B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22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30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85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41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302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496050"/>
            <a:ext cx="2133600" cy="365125"/>
          </a:xfrm>
          <a:prstGeom prst="rect">
            <a:avLst/>
          </a:prstGeom>
        </p:spPr>
        <p:txBody>
          <a:bodyPr/>
          <a:lstStyle/>
          <a:p>
            <a:fld id="{B62AAB1E-9531-5E4D-AD8B-19F3BD3B837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960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96050"/>
            <a:ext cx="2133600" cy="365125"/>
          </a:xfrm>
          <a:prstGeom prst="rect">
            <a:avLst/>
          </a:prstGeom>
        </p:spPr>
        <p:txBody>
          <a:bodyPr/>
          <a:lstStyle/>
          <a:p>
            <a:fld id="{56DB14A3-5D8A-B54B-8B67-DDF1AC8E22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E613-520B-2546-9E86-E749B6073620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308285" y="1"/>
            <a:ext cx="1835715" cy="341908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marL="0" indent="0" algn="ctr" rtl="0" eaLnBrk="1" fontAlgn="t" latinLnBrk="0" hangingPunct="1">
              <a:buNone/>
              <a:defRPr lang="en-US" sz="1800" b="0" i="0" u="none" strike="noStrike" smtClean="0">
                <a:effectLst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828800" indent="0">
              <a:buNone/>
              <a:defRPr sz="2000"/>
            </a:lvl5pPr>
          </a:lstStyle>
          <a:p>
            <a:pPr rtl="0" eaLnBrk="1" fontAlgn="t" latinLnBrk="0" hangingPunct="1"/>
            <a:endParaRPr lang="en-US" sz="1800" b="0" i="0" u="none" strike="noStrike" dirty="0" smtClean="0">
              <a:effectLst/>
              <a:latin typeface="Arial"/>
            </a:endParaRPr>
          </a:p>
          <a:p>
            <a:pPr lvl="4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484750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0" y="1"/>
            <a:ext cx="1835715" cy="341908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marL="0" indent="0" algn="ctr" rtl="0" eaLnBrk="1" fontAlgn="t" latinLnBrk="0" hangingPunct="1">
              <a:buNone/>
              <a:defRPr lang="en-US" sz="1800" b="0" i="0" u="none" strike="noStrike" smtClean="0">
                <a:effectLst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828800" indent="0">
              <a:buNone/>
              <a:defRPr sz="2000"/>
            </a:lvl5pPr>
          </a:lstStyle>
          <a:p>
            <a:pPr rtl="0" eaLnBrk="1" fontAlgn="t" latinLnBrk="0" hangingPunct="1"/>
            <a:endParaRPr lang="en-US" sz="1800" b="0" i="0" u="none" strike="noStrike" dirty="0" smtClean="0">
              <a:effectLst/>
              <a:latin typeface="Arial"/>
            </a:endParaRP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496050"/>
            <a:ext cx="2133600" cy="365125"/>
          </a:xfrm>
          <a:prstGeom prst="rect">
            <a:avLst/>
          </a:prstGeom>
        </p:spPr>
        <p:txBody>
          <a:bodyPr/>
          <a:lstStyle/>
          <a:p>
            <a:fld id="{5EE52969-7E3F-1C46-BC02-8548387DB1B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4960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96050"/>
            <a:ext cx="2133600" cy="365125"/>
          </a:xfrm>
          <a:prstGeom prst="rect">
            <a:avLst/>
          </a:prstGeom>
        </p:spPr>
        <p:txBody>
          <a:bodyPr/>
          <a:lstStyle/>
          <a:p>
            <a:fld id="{56DB14A3-5D8A-B54B-8B67-DDF1AC8E22E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EC7F6-3344-AA4C-84E8-BD57EFE21C64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FAA-2760-3547-85A5-15EF969156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9416-FA0C-DE48-8A28-900EFD63CA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E613-520B-2546-9E86-E749B60736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308285" y="1"/>
            <a:ext cx="1835715" cy="341908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marL="0" indent="0" algn="ctr" rtl="0" eaLnBrk="1" fontAlgn="t" latinLnBrk="0" hangingPunct="1">
              <a:buNone/>
              <a:defRPr lang="en-US" sz="1800" b="0" i="0" u="none" strike="noStrike" smtClean="0">
                <a:effectLst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828800" indent="0">
              <a:buNone/>
              <a:defRPr sz="2000"/>
            </a:lvl5pPr>
          </a:lstStyle>
          <a:p>
            <a:pPr rtl="0" eaLnBrk="1" fontAlgn="t" latinLnBrk="0" hangingPunct="1"/>
            <a:endParaRPr lang="en-US" sz="1800" b="0" i="0" u="none" strike="noStrike" dirty="0" smtClean="0">
              <a:effectLst/>
              <a:latin typeface="Arial"/>
            </a:endParaRPr>
          </a:p>
          <a:p>
            <a:pPr lvl="4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484750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0" y="1"/>
            <a:ext cx="1835715" cy="341908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marL="0" indent="0" algn="ctr" rtl="0" eaLnBrk="1" fontAlgn="t" latinLnBrk="0" hangingPunct="1">
              <a:buNone/>
              <a:defRPr lang="en-US" sz="1800" b="0" i="0" u="none" strike="noStrike" smtClean="0">
                <a:effectLst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828800" indent="0">
              <a:buNone/>
              <a:defRPr sz="2000"/>
            </a:lvl5pPr>
          </a:lstStyle>
          <a:p>
            <a:pPr rtl="0" eaLnBrk="1" fontAlgn="t" latinLnBrk="0" hangingPunct="1"/>
            <a:endParaRPr lang="en-US" sz="1800" b="0" i="0" u="none" strike="noStrike" dirty="0" smtClean="0">
              <a:effectLst/>
              <a:latin typeface="Arial"/>
            </a:endParaRP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86BF-2AFE-014D-9581-A0CF88C08AA1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EC7F6-3344-AA4C-84E8-BD57EFE21C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86BF-2AFE-014D-9581-A0CF88C08AA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B096-D7C7-2A40-824E-C23C7878FF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A1CF-830B-704C-B4D7-C0731F62F7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265E-5B76-B14A-8102-C1D0037518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B8D4-F61C-2A43-BD24-6DF23F71C81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45F7-6E79-584D-BEF9-9E7F67FB13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5350-CD1B-6248-B2D0-0217DD9A6C1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C7C5-E387-6241-819B-C8C9F2C3DC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E613-520B-2546-9E86-E749B60736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95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B096-D7C7-2A40-824E-C23C7878FF86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FAA-2760-3547-85A5-15EF969156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9416-FA0C-DE48-8A28-900EFD63CA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E613-520B-2546-9E86-E749B60736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308285" y="1"/>
            <a:ext cx="1835715" cy="341908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marL="0" indent="0" algn="ctr" rtl="0" eaLnBrk="1" fontAlgn="t" latinLnBrk="0" hangingPunct="1">
              <a:buNone/>
              <a:defRPr lang="en-US" sz="1800" b="0" i="0" u="none" strike="noStrike" smtClean="0">
                <a:effectLst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828800" indent="0">
              <a:buNone/>
              <a:defRPr sz="2000"/>
            </a:lvl5pPr>
          </a:lstStyle>
          <a:p>
            <a:pPr rtl="0" eaLnBrk="1" fontAlgn="t" latinLnBrk="0" hangingPunct="1"/>
            <a:endParaRPr lang="en-US" sz="1800" b="0" i="0" u="none" strike="noStrike" dirty="0" smtClean="0">
              <a:effectLst/>
              <a:latin typeface="Arial"/>
            </a:endParaRPr>
          </a:p>
          <a:p>
            <a:pPr lvl="4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484750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0" y="1"/>
            <a:ext cx="1835715" cy="341908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marL="0" indent="0" algn="ctr" rtl="0" eaLnBrk="1" fontAlgn="t" latinLnBrk="0" hangingPunct="1">
              <a:buNone/>
              <a:defRPr lang="en-US" sz="1800" b="0" i="0" u="none" strike="noStrike" smtClean="0">
                <a:effectLst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828800" indent="0">
              <a:buNone/>
              <a:defRPr sz="2000"/>
            </a:lvl5pPr>
          </a:lstStyle>
          <a:p>
            <a:pPr rtl="0" eaLnBrk="1" fontAlgn="t" latinLnBrk="0" hangingPunct="1"/>
            <a:endParaRPr lang="en-US" sz="1800" b="0" i="0" u="none" strike="noStrike" dirty="0" smtClean="0">
              <a:effectLst/>
              <a:latin typeface="Arial"/>
            </a:endParaRP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EC7F6-3344-AA4C-84E8-BD57EFE21C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86BF-2AFE-014D-9581-A0CF88C08AA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B096-D7C7-2A40-824E-C23C7878FF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A1CF-830B-704C-B4D7-C0731F62F7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265E-5B76-B14A-8102-C1D0037518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B8D4-F61C-2A43-BD24-6DF23F71C81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45F7-6E79-584D-BEF9-9E7F67FB13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A1CF-830B-704C-B4D7-C0731F62F74E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5350-CD1B-6248-B2D0-0217DD9A6C1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C7C5-E387-6241-819B-C8C9F2C3DC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E613-520B-2546-9E86-E749B60736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9515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60FAA-2760-3547-85A5-15EF969156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9416-FA0C-DE48-8A28-900EFD63CA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E613-520B-2546-9E86-E749B60736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308285" y="1"/>
            <a:ext cx="1835715" cy="341908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marL="0" indent="0" algn="ctr" rtl="0" eaLnBrk="1" fontAlgn="t" latinLnBrk="0" hangingPunct="1">
              <a:buNone/>
              <a:defRPr lang="en-US" sz="1800" b="0" i="0" u="none" strike="noStrike" smtClean="0">
                <a:effectLst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828800" indent="0">
              <a:buNone/>
              <a:defRPr sz="2000"/>
            </a:lvl5pPr>
          </a:lstStyle>
          <a:p>
            <a:pPr rtl="0" eaLnBrk="1" fontAlgn="t" latinLnBrk="0" hangingPunct="1"/>
            <a:endParaRPr lang="en-US" sz="1800" b="0" i="0" u="none" strike="noStrike" dirty="0" smtClean="0">
              <a:effectLst/>
              <a:latin typeface="Arial"/>
            </a:endParaRPr>
          </a:p>
          <a:p>
            <a:pPr lvl="4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484750"/>
            <a:ext cx="8229600" cy="45259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0" y="1"/>
            <a:ext cx="1835715" cy="341908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>
            <a:lvl1pPr marL="0" indent="0" algn="ctr" rtl="0" eaLnBrk="1" fontAlgn="t" latinLnBrk="0" hangingPunct="1">
              <a:buNone/>
              <a:defRPr lang="en-US" sz="1800" b="0" i="0" u="none" strike="noStrike" smtClean="0">
                <a:effectLst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 marL="1828800" indent="0">
              <a:buNone/>
              <a:defRPr sz="2000"/>
            </a:lvl5pPr>
          </a:lstStyle>
          <a:p>
            <a:pPr rtl="0" eaLnBrk="1" fontAlgn="t" latinLnBrk="0" hangingPunct="1"/>
            <a:endParaRPr lang="en-US" sz="1800" b="0" i="0" u="none" strike="noStrike" dirty="0" smtClean="0">
              <a:effectLst/>
              <a:latin typeface="Arial"/>
            </a:endParaRP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330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EC7F6-3344-AA4C-84E8-BD57EFE21C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86BF-2AFE-014D-9581-A0CF88C08AA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2B096-D7C7-2A40-824E-C23C7878FF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A1CF-830B-704C-B4D7-C0731F62F7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265E-5B76-B14A-8102-C1D00375185D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A265E-5B76-B14A-8102-C1D00375185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B8D4-F61C-2A43-BD24-6DF23F71C81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45F7-6E79-584D-BEF9-9E7F67FB13D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5350-CD1B-6248-B2D0-0217DD9A6C1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C7C5-E387-6241-819B-C8C9F2C3DC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9E613-520B-2546-9E86-E749B60736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95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6B8D4-F61C-2A43-BD24-6DF23F71C810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Relationship Id="rId14" Type="http://schemas.openxmlformats.org/officeDocument/2006/relationships/theme" Target="../theme/theme6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5.xml"/><Relationship Id="rId14" Type="http://schemas.openxmlformats.org/officeDocument/2006/relationships/theme" Target="../theme/theme7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9E613-520B-2546-9E86-E749B6073620}" type="datetime1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265" y="6360067"/>
            <a:ext cx="8620833" cy="361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3F9D5-0B91-4CC6-8475-CA25DE2C4F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96882" y="11605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3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lbertus Extra Bol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97369-EA9E-6843-A381-1E904173A570}" type="datetimeFigureOut">
              <a:rPr lang="en-US" smtClean="0"/>
              <a:pPr/>
              <a:t>8/15/11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6F0C0-7C1D-F045-A49F-AED84A44E3B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1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lbertus Extra Bold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dobe Caslon Pro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dobe Caslon Pro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dobe Caslon Pro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dobe Caslon Pro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dobe Caslon Pro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850F2-9A31-40B5-8102-12A76667CAF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lbertus Extra Bol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9E613-520B-2546-9E86-E749B60736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265" y="6360067"/>
            <a:ext cx="8620833" cy="361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6882" y="11605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lbertus Extra Bol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9E613-520B-2546-9E86-E749B60736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265" y="6360067"/>
            <a:ext cx="8620833" cy="361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6882" y="11605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lbertus Extra Bol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5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9E613-520B-2546-9E86-E749B60736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265" y="6360067"/>
            <a:ext cx="8620833" cy="361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3F9D5-0B91-4CC6-8475-CA25DE2C4F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6882" y="11605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lbertus Extra Bol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Adobe Caslon Pro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0" Type="http://schemas.openxmlformats.org/officeDocument/2006/relationships/image" Target="../media/image58.emf"/><Relationship Id="rId11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jpe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90.png"/><Relationship Id="rId3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9.emf"/><Relationship Id="rId3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32.emf"/><Relationship Id="rId3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101.wmf"/><Relationship Id="rId5" Type="http://schemas.openxmlformats.org/officeDocument/2006/relationships/image" Target="../media/image102.wmf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85800" y="127873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bertus Extra Bold" pitchFamily="34" charset="0"/>
                <a:ea typeface="+mj-ea"/>
                <a:cs typeface="+mj-cs"/>
              </a:rPr>
              <a:t>Deconvolutional Networks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bertus Extra Bold" pitchFamily="34" charset="0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19397" y="3346279"/>
            <a:ext cx="7505206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Matthew D.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Zeiler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Dilip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 Krishnan, Graham W. Taylor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Rob Fergus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Dept. of Computer Science, Courant Institute, 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New York University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pic>
        <p:nvPicPr>
          <p:cNvPr id="10" name="Picture 9" descr="NYUlogoLarge2597.eps"/>
          <p:cNvPicPr>
            <a:picLocks noChangeAspect="1"/>
          </p:cNvPicPr>
          <p:nvPr/>
        </p:nvPicPr>
        <p:blipFill>
          <a:blip r:embed="rId2" cstate="print"/>
          <a:srcRect r="82747"/>
          <a:stretch>
            <a:fillRect/>
          </a:stretch>
        </p:blipFill>
        <p:spPr>
          <a:xfrm>
            <a:off x="8286242" y="0"/>
            <a:ext cx="857758" cy="816082"/>
          </a:xfrm>
          <a:prstGeom prst="rect">
            <a:avLst/>
          </a:prstGeom>
        </p:spPr>
      </p:pic>
      <p:pic>
        <p:nvPicPr>
          <p:cNvPr id="11" name="Picture 10" descr="NYUlogoLarge2597.eps"/>
          <p:cNvPicPr>
            <a:picLocks noChangeAspect="1"/>
          </p:cNvPicPr>
          <p:nvPr/>
        </p:nvPicPr>
        <p:blipFill>
          <a:blip r:embed="rId2" cstate="print"/>
          <a:srcRect r="82747"/>
          <a:stretch>
            <a:fillRect/>
          </a:stretch>
        </p:blipFill>
        <p:spPr>
          <a:xfrm>
            <a:off x="84351" y="0"/>
            <a:ext cx="857758" cy="8160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47751" y="6073987"/>
            <a:ext cx="7234309" cy="486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Convolutional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 form of sparse coding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452765" y="1950181"/>
            <a:ext cx="971044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99611" y="1536139"/>
            <a:ext cx="194208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Adobe Caslon Pro" pitchFamily="18" charset="0"/>
            </a:endParaRP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1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52765" y="1950181"/>
            <a:ext cx="971044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99611" y="1536139"/>
            <a:ext cx="194208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Adobe Caslon Pro" pitchFamily="18" charset="0"/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52765" y="1950181"/>
            <a:ext cx="971044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99611" y="1536139"/>
            <a:ext cx="194208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Adobe Caslon Pro" pitchFamily="18" charset="0"/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14603" y="1332102"/>
            <a:ext cx="1229397" cy="41976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52765" y="1950181"/>
            <a:ext cx="971044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99611" y="1536139"/>
            <a:ext cx="194208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Adobe Caslon Pro" pitchFamily="18" charset="0"/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7987726" y="2131118"/>
            <a:ext cx="1052029" cy="2938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Top-down Decomposition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7149" y="7652438"/>
            <a:ext cx="58959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3863" y="1421658"/>
            <a:ext cx="8122809" cy="440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4960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52765" y="1950181"/>
            <a:ext cx="971044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99611" y="1536139"/>
            <a:ext cx="194208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prstClr val="black"/>
              </a:solidFill>
              <a:latin typeface="Adobe Caslon Pro" pitchFamily="18" charset="0"/>
            </a:endParaRPr>
          </a:p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3864" y="1421658"/>
            <a:ext cx="8115172" cy="4405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3124200" y="64960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52765" y="1950181"/>
            <a:ext cx="971044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99611" y="1536139"/>
            <a:ext cx="194208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prstClr val="black"/>
              </a:solidFill>
              <a:latin typeface="Adobe Caslon Pro" pitchFamily="18" charset="0"/>
            </a:endParaRPr>
          </a:p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54755"/>
          <a:stretch>
            <a:fillRect/>
          </a:stretch>
        </p:blipFill>
        <p:spPr bwMode="auto">
          <a:xfrm>
            <a:off x="586883" y="1597439"/>
            <a:ext cx="6856436" cy="489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427467" y="3520989"/>
            <a:ext cx="15077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  <a:latin typeface="Adobe Caslon Pro" pitchFamily="18" charset="0"/>
              </a:rPr>
              <a:t>Filters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18587" y="1913912"/>
            <a:ext cx="17187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  <a:latin typeface="Adobe Caslon Pro" pitchFamily="18" charset="0"/>
              </a:rPr>
              <a:t>Feature</a:t>
            </a:r>
            <a:br>
              <a:rPr lang="en-US" sz="4000" dirty="0" smtClean="0">
                <a:solidFill>
                  <a:prstClr val="white"/>
                </a:solidFill>
                <a:latin typeface="Adobe Caslon Pro" pitchFamily="18" charset="0"/>
              </a:rPr>
            </a:br>
            <a:r>
              <a:rPr lang="en-US" sz="4000" dirty="0" smtClean="0">
                <a:solidFill>
                  <a:prstClr val="white"/>
                </a:solidFill>
                <a:latin typeface="Adobe Caslon Pro" pitchFamily="18" charset="0"/>
              </a:rPr>
              <a:t>maps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44914" y="0"/>
            <a:ext cx="531222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Toy Example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26" name="AutoShape 2" descr="https://mail.google.com/mail/?ui=2&amp;ik=0e7ab9cf48&amp;view=att&amp;th=12c7f1f08b195690&amp;attid=0.0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" name="AutoShape 4" descr="https://mail.google.com/mail/?ui=2&amp;ik=0e7ab9cf48&amp;view=att&amp;th=12c7f1f08b195690&amp;attid=0.0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2503" y="229357"/>
            <a:ext cx="4637789" cy="569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709446" y="6070661"/>
            <a:ext cx="2200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prstClr val="white"/>
                </a:solidFill>
                <a:latin typeface="Adobe Caslon Pro" pitchFamily="18" charset="0"/>
              </a:rPr>
              <a:t>Matt </a:t>
            </a:r>
            <a:r>
              <a:rPr lang="en-US" sz="3200" dirty="0" err="1" smtClean="0">
                <a:solidFill>
                  <a:prstClr val="white"/>
                </a:solidFill>
                <a:latin typeface="Adobe Caslon Pro" pitchFamily="18" charset="0"/>
              </a:rPr>
              <a:t>Zeiler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for Single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2045" y="1711406"/>
            <a:ext cx="1387475" cy="54292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min z: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373840" y="411578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457200">
              <a:spcBef>
                <a:spcPct val="20000"/>
              </a:spcBef>
            </a:pP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>Simplify Notation:</a:t>
            </a:r>
            <a:r>
              <a:rPr lang="en-US" sz="2800" dirty="0" smtClean="0">
                <a:solidFill>
                  <a:prstClr val="black"/>
                </a:solidFill>
                <a:latin typeface="Adobe Caslon Pro" pitchFamily="18" charset="0"/>
              </a:rPr>
              <a:t>:</a:t>
            </a:r>
            <a:endParaRPr lang="en-US" sz="2800" dirty="0">
              <a:solidFill>
                <a:prstClr val="black"/>
              </a:solidFill>
              <a:latin typeface="Adobe Caslon Pro" pitchFamily="18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234945" y="2840637"/>
            <a:ext cx="7882157" cy="544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>= Input,       = Feature maps,          = Filters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8799" y="3039521"/>
            <a:ext cx="236443" cy="27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8527" y="3022430"/>
            <a:ext cx="251292" cy="327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119" y="2894413"/>
            <a:ext cx="279400" cy="5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5193" y="1273090"/>
            <a:ext cx="7226300" cy="142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6226" y="3882775"/>
            <a:ext cx="4622800" cy="1003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7843" y="3814378"/>
            <a:ext cx="8330083" cy="15164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3272" y="5509943"/>
            <a:ext cx="8945828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spcBef>
                <a:spcPct val="20000"/>
              </a:spcBef>
            </a:pP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>Filters      are parameters of model (shared across all images)</a:t>
            </a:r>
          </a:p>
          <a:p>
            <a:pPr marL="342900" lvl="0" indent="-342900" defTabSz="457200">
              <a:spcBef>
                <a:spcPct val="20000"/>
              </a:spcBef>
            </a:pP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>Feature maps      are latent variables  (specific to an image)</a:t>
            </a:r>
            <a:endParaRPr lang="en-US" sz="2800" dirty="0">
              <a:solidFill>
                <a:prstClr val="black"/>
              </a:solidFill>
              <a:latin typeface="Adobe Caslon Pro" pitchFamily="18" charset="0"/>
            </a:endParaRPr>
          </a:p>
        </p:txBody>
      </p: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7887" y="6234170"/>
            <a:ext cx="236443" cy="27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8015" y="5558571"/>
            <a:ext cx="279400" cy="508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5341533"/>
            <a:ext cx="8810595" cy="15164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23320" y="4715776"/>
            <a:ext cx="8330083" cy="16943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5866" y="2945856"/>
            <a:ext cx="8330083" cy="16943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for Single Layer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98750" y="1502331"/>
            <a:ext cx="2387150" cy="544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Objective: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94455" y="2875515"/>
            <a:ext cx="8769452" cy="544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Iterative Shrinkage &amp;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Thresholding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 Algorithm (ISTA)       	Alternate: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 </a:t>
            </a:r>
          </a:p>
          <a:p>
            <a:pPr marL="800100" lvl="1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400" baseline="0" dirty="0" smtClean="0">
                <a:solidFill>
                  <a:schemeClr val="bg1"/>
                </a:solidFill>
                <a:latin typeface="Adobe Caslon Pro" pitchFamily="18" charset="0"/>
              </a:rPr>
              <a:t>1)      Gradient step:</a:t>
            </a:r>
          </a:p>
          <a:p>
            <a:pPr marL="800100" lvl="1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baseline="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800100" lvl="1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2)      Shrinkage (per element):</a:t>
            </a:r>
          </a:p>
          <a:p>
            <a:pPr marL="800100" lvl="1" indent="-342900" defTabSz="4572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baseline="0" dirty="0">
              <a:solidFill>
                <a:schemeClr val="bg1"/>
              </a:solidFill>
              <a:latin typeface="Adobe Caslon Pro" pitchFamily="18" charset="0"/>
            </a:endParaRPr>
          </a:p>
          <a:p>
            <a:pPr lvl="1" defTabSz="457200">
              <a:spcBef>
                <a:spcPct val="20000"/>
              </a:spcBef>
              <a:defRPr/>
            </a:pPr>
            <a:endParaRPr lang="en-US" sz="12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>Only parameter is       (    can be automatically selected)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805871" y="2670143"/>
            <a:ext cx="7323292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80088" y="2186493"/>
            <a:ext cx="9144000" cy="544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en-US" sz="2400" dirty="0" smtClean="0">
                <a:solidFill>
                  <a:schemeClr val="bg1"/>
                </a:solidFill>
                <a:latin typeface="Adobe Caslon Pro" pitchFamily="18" charset="0"/>
              </a:rPr>
              <a:t>Known:      = Input,      = Filter weights.    Solve for :      = Feature maps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9094" y="3930434"/>
            <a:ext cx="239246" cy="273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0350" y="2330283"/>
            <a:ext cx="236443" cy="27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9048" y="2332491"/>
            <a:ext cx="251292" cy="327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96022" y="3571548"/>
            <a:ext cx="3002381" cy="551218"/>
          </a:xfrm>
          <a:prstGeom prst="rect">
            <a:avLst/>
          </a:prstGeom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9554" y="4957200"/>
            <a:ext cx="239246" cy="273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7432" y="5399303"/>
            <a:ext cx="4902325" cy="4691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8420" y="4166722"/>
            <a:ext cx="2240058" cy="4691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45240" y="2281567"/>
            <a:ext cx="342493" cy="3103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1272" y="1351641"/>
            <a:ext cx="3780155" cy="8204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/>
          <a:srcRect l="66654" r="21239"/>
          <a:stretch>
            <a:fillRect/>
          </a:stretch>
        </p:blipFill>
        <p:spPr>
          <a:xfrm>
            <a:off x="3457362" y="6128505"/>
            <a:ext cx="293679" cy="50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/>
          <a:srcRect l="78256" r="9914"/>
          <a:stretch>
            <a:fillRect/>
          </a:stretch>
        </p:blipFill>
        <p:spPr>
          <a:xfrm>
            <a:off x="4171550" y="6160765"/>
            <a:ext cx="286978" cy="50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70717" y="2980943"/>
            <a:ext cx="8436192" cy="323760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33405" y="5953051"/>
            <a:ext cx="8810595" cy="9049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212747" y="2274537"/>
            <a:ext cx="3784415" cy="453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20922" y="1491175"/>
            <a:ext cx="7842547" cy="51075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Introduces local competition in feature maps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Explaining away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Implicit grouping mechanism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Filters capture common</a:t>
            </a:r>
            <a:b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</a:b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structures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Thus only a single </a:t>
            </a:r>
            <a:b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</a:b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dot in feature maps is needed </a:t>
            </a:r>
            <a:b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</a:b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to reconstruct large structures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860" t="54755" r="1967" b="3335"/>
          <a:stretch>
            <a:fillRect/>
          </a:stretch>
        </p:blipFill>
        <p:spPr bwMode="auto">
          <a:xfrm>
            <a:off x="4959413" y="2176817"/>
            <a:ext cx="4184587" cy="287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33490" y="0"/>
            <a:ext cx="867011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Effect of </a:t>
            </a:r>
            <a:r>
              <a:rPr lang="en-US" dirty="0" err="1" smtClean="0"/>
              <a:t>Sparsity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281080" y="4203510"/>
            <a:ext cx="150126" cy="1501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24088" y="2307917"/>
            <a:ext cx="232012" cy="23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69218" y="2307917"/>
            <a:ext cx="232012" cy="23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10016" y="2307917"/>
            <a:ext cx="232012" cy="23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254426" y="2307917"/>
            <a:ext cx="232012" cy="2320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2828925"/>
            <a:ext cx="4838700" cy="39052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Inhibition/Explaining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different line segments (filters) are needed to represent this image?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Deconvolutional Networks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B14A3-5D8A-B54B-8B67-DDF1AC8E22E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 descr="input_maps_layer1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5650" y="3060700"/>
            <a:ext cx="2552700" cy="2184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layer</a:t>
            </a:r>
          </a:p>
          <a:p>
            <a:pPr lvl="1"/>
            <a:r>
              <a:rPr lang="en-US" dirty="0" err="1" smtClean="0"/>
              <a:t>Convolutional</a:t>
            </a:r>
            <a:r>
              <a:rPr lang="en-US" dirty="0" smtClean="0"/>
              <a:t> Sparse Coding</a:t>
            </a:r>
          </a:p>
          <a:p>
            <a:pPr lvl="1"/>
            <a:r>
              <a:rPr lang="en-US" dirty="0" smtClean="0">
                <a:solidFill>
                  <a:srgbClr val="EAB200"/>
                </a:solidFill>
              </a:rPr>
              <a:t>Max Pooling</a:t>
            </a:r>
          </a:p>
          <a:p>
            <a:r>
              <a:rPr lang="en-US" dirty="0" smtClean="0"/>
              <a:t>Multiple layers</a:t>
            </a:r>
          </a:p>
          <a:p>
            <a:pPr lvl="1"/>
            <a:r>
              <a:rPr lang="en-US" dirty="0" smtClean="0"/>
              <a:t>Multi-layer inference</a:t>
            </a:r>
          </a:p>
          <a:p>
            <a:pPr lvl="1"/>
            <a:r>
              <a:rPr lang="en-US" dirty="0" smtClean="0"/>
              <a:t>Filter learning</a:t>
            </a:r>
          </a:p>
          <a:p>
            <a:r>
              <a:rPr lang="en-US" dirty="0" smtClean="0"/>
              <a:t>Comparison to related methods</a:t>
            </a:r>
          </a:p>
          <a:p>
            <a:r>
              <a:rPr lang="en-US" dirty="0" smtClean="0"/>
              <a:t>Experiments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Reversible Max Pooling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96294" y="4347598"/>
            <a:ext cx="3896156" cy="2312774"/>
            <a:chOff x="778918" y="4549422"/>
            <a:chExt cx="2472286" cy="1467559"/>
          </a:xfrm>
        </p:grpSpPr>
        <p:sp>
          <p:nvSpPr>
            <p:cNvPr id="7" name="Rectangle 6"/>
            <p:cNvSpPr/>
            <p:nvPr/>
          </p:nvSpPr>
          <p:spPr>
            <a:xfrm>
              <a:off x="2032000" y="4549422"/>
              <a:ext cx="485422" cy="48542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19950" y="4622799"/>
              <a:ext cx="485422" cy="48542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74712" y="4803423"/>
              <a:ext cx="485422" cy="48542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62662" y="4876800"/>
              <a:ext cx="485422" cy="48542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90968" y="4701822"/>
              <a:ext cx="485422" cy="48542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8918" y="4775199"/>
              <a:ext cx="485422" cy="48542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3680" y="4955823"/>
              <a:ext cx="485422" cy="48542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21630" y="5029200"/>
              <a:ext cx="485422" cy="48542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23070" y="5051781"/>
              <a:ext cx="485422" cy="48542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11020" y="5125158"/>
              <a:ext cx="485422" cy="48542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5782" y="5305782"/>
              <a:ext cx="485422" cy="48542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53732" y="5379159"/>
              <a:ext cx="485422" cy="48542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82038" y="5204181"/>
              <a:ext cx="485422" cy="4854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69988" y="5277558"/>
              <a:ext cx="485422" cy="4854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24750" y="5458182"/>
              <a:ext cx="485422" cy="4854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12700" y="5531559"/>
              <a:ext cx="485422" cy="4854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0224" y="4339336"/>
            <a:ext cx="3896156" cy="2312774"/>
            <a:chOff x="778918" y="4549422"/>
            <a:chExt cx="2472286" cy="1467559"/>
          </a:xfrm>
          <a:solidFill>
            <a:schemeClr val="tx1"/>
          </a:solidFill>
        </p:grpSpPr>
        <p:sp>
          <p:nvSpPr>
            <p:cNvPr id="25" name="Rectangle 24"/>
            <p:cNvSpPr/>
            <p:nvPr/>
          </p:nvSpPr>
          <p:spPr>
            <a:xfrm>
              <a:off x="2032000" y="4549422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19950" y="4622799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74712" y="4803423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62662" y="4876800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90968" y="4701822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78918" y="4775199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33680" y="4951489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21630" y="5029200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23070" y="5051781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11020" y="5125158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5782" y="5305782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53732" y="5379159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82038" y="5204181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69988" y="5277558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24750" y="5458182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12700" y="5531559"/>
              <a:ext cx="485422" cy="48542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65644" y="4301540"/>
            <a:ext cx="3343658" cy="2004668"/>
            <a:chOff x="948268" y="4515556"/>
            <a:chExt cx="2121701" cy="1272052"/>
          </a:xfrm>
        </p:grpSpPr>
        <p:sp>
          <p:nvSpPr>
            <p:cNvPr id="41" name="Rectangle 40"/>
            <p:cNvSpPr/>
            <p:nvPr/>
          </p:nvSpPr>
          <p:spPr>
            <a:xfrm>
              <a:off x="948268" y="4515556"/>
              <a:ext cx="124177" cy="5192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02269" y="5126707"/>
              <a:ext cx="124177" cy="1621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631251" y="5131040"/>
              <a:ext cx="124177" cy="7878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393591" y="4909106"/>
              <a:ext cx="124177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458685" y="5482066"/>
              <a:ext cx="124177" cy="848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875356" y="5018366"/>
              <a:ext cx="124177" cy="461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078388" y="4988750"/>
              <a:ext cx="124177" cy="1621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269710" y="4771149"/>
              <a:ext cx="124177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470101" y="4715010"/>
              <a:ext cx="124177" cy="3638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00986" y="4832019"/>
              <a:ext cx="124177" cy="53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13008" y="5564406"/>
              <a:ext cx="124177" cy="17050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534095" y="5248050"/>
              <a:ext cx="124177" cy="4095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89002" y="5741889"/>
              <a:ext cx="124177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712465" y="5274575"/>
              <a:ext cx="124177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274076" y="5326777"/>
              <a:ext cx="124177" cy="53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945792" y="5521792"/>
              <a:ext cx="124177" cy="535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862198" y="4268350"/>
            <a:ext cx="3896156" cy="2312774"/>
            <a:chOff x="778918" y="4549422"/>
            <a:chExt cx="2472286" cy="1467559"/>
          </a:xfrm>
        </p:grpSpPr>
        <p:sp>
          <p:nvSpPr>
            <p:cNvPr id="59" name="Rectangle 58"/>
            <p:cNvSpPr/>
            <p:nvPr/>
          </p:nvSpPr>
          <p:spPr>
            <a:xfrm>
              <a:off x="2032000" y="4549422"/>
              <a:ext cx="485422" cy="48542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619950" y="4622799"/>
              <a:ext cx="485422" cy="48542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274712" y="4803423"/>
              <a:ext cx="485422" cy="48542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62662" y="4876800"/>
              <a:ext cx="485422" cy="48542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190968" y="4701822"/>
              <a:ext cx="485422" cy="48542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78918" y="4775199"/>
              <a:ext cx="485422" cy="48542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433680" y="4955823"/>
              <a:ext cx="485422" cy="48542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21630" y="5029200"/>
              <a:ext cx="485422" cy="48542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523070" y="5051781"/>
              <a:ext cx="485422" cy="48542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111020" y="5125158"/>
              <a:ext cx="485422" cy="48542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765782" y="5305782"/>
              <a:ext cx="485422" cy="48542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353732" y="5379159"/>
              <a:ext cx="485422" cy="48542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682038" y="5204181"/>
              <a:ext cx="485422" cy="4854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269988" y="5277558"/>
              <a:ext cx="485422" cy="4854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924750" y="5458182"/>
              <a:ext cx="485422" cy="4854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512700" y="5531559"/>
              <a:ext cx="485422" cy="4854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94972" y="4234484"/>
            <a:ext cx="2694852" cy="1799835"/>
            <a:chOff x="5094972" y="4234484"/>
            <a:chExt cx="2694852" cy="1799835"/>
          </a:xfrm>
        </p:grpSpPr>
        <p:sp>
          <p:nvSpPr>
            <p:cNvPr id="93" name="Rectangle 92"/>
            <p:cNvSpPr/>
            <p:nvPr/>
          </p:nvSpPr>
          <p:spPr>
            <a:xfrm>
              <a:off x="5094972" y="4234484"/>
              <a:ext cx="195695" cy="8183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556000" y="5026879"/>
              <a:ext cx="195695" cy="7273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493278" y="4548810"/>
              <a:ext cx="195695" cy="5734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94129" y="5388845"/>
              <a:ext cx="195695" cy="6454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4534651" y="1533956"/>
            <a:ext cx="4018863" cy="1513722"/>
            <a:chOff x="4534651" y="1533956"/>
            <a:chExt cx="4018863" cy="1513722"/>
          </a:xfrm>
        </p:grpSpPr>
        <p:sp>
          <p:nvSpPr>
            <p:cNvPr id="114" name="Rectangle 113"/>
            <p:cNvSpPr/>
            <p:nvPr/>
          </p:nvSpPr>
          <p:spPr>
            <a:xfrm>
              <a:off x="5198505" y="1778948"/>
              <a:ext cx="764992" cy="7649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534651" y="1891291"/>
              <a:ext cx="764992" cy="76499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89901" y="2170343"/>
              <a:ext cx="764992" cy="76499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926046" y="2282686"/>
              <a:ext cx="764992" cy="76499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  <a:scene3d>
              <a:camera prst="orthographicFront">
                <a:rot lat="8100000" lon="2700000" rev="27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759692" y="1533956"/>
              <a:ext cx="195695" cy="81836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96592" y="2009359"/>
              <a:ext cx="195695" cy="7273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499886" y="1641018"/>
              <a:ext cx="195695" cy="5734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917729" y="1993373"/>
              <a:ext cx="195695" cy="6454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669024" y="1840992"/>
              <a:ext cx="18844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dobe Caslon Pro" pitchFamily="18" charset="0"/>
                </a:rPr>
                <a:t>Pooled </a:t>
              </a:r>
              <a:br>
                <a:rPr lang="en-US" sz="2400" dirty="0" smtClean="0">
                  <a:solidFill>
                    <a:schemeClr val="bg1"/>
                  </a:solidFill>
                  <a:latin typeface="Adobe Caslon Pro" pitchFamily="18" charset="0"/>
                </a:rPr>
              </a:br>
              <a:r>
                <a:rPr lang="en-US" sz="2400" dirty="0" smtClean="0">
                  <a:solidFill>
                    <a:schemeClr val="bg1"/>
                  </a:solidFill>
                  <a:latin typeface="Adobe Caslon Pro" pitchFamily="18" charset="0"/>
                </a:rPr>
                <a:t>Feature Maps</a:t>
              </a:r>
              <a:endParaRPr lang="en-US" sz="2400" dirty="0">
                <a:solidFill>
                  <a:schemeClr val="bg1"/>
                </a:solidFill>
                <a:latin typeface="Adobe Caslon Pro" pitchFamily="18" charset="0"/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31648" y="1760729"/>
            <a:ext cx="4230624" cy="1475490"/>
            <a:chOff x="231648" y="1760729"/>
            <a:chExt cx="4230624" cy="1475490"/>
          </a:xfrm>
        </p:grpSpPr>
        <p:grpSp>
          <p:nvGrpSpPr>
            <p:cNvPr id="136" name="Group 135"/>
            <p:cNvGrpSpPr/>
            <p:nvPr/>
          </p:nvGrpSpPr>
          <p:grpSpPr>
            <a:xfrm>
              <a:off x="1976624" y="1760729"/>
              <a:ext cx="2485648" cy="1475490"/>
              <a:chOff x="778918" y="4549422"/>
              <a:chExt cx="2472286" cy="1467559"/>
            </a:xfrm>
            <a:solidFill>
              <a:schemeClr val="tx1"/>
            </a:solidFill>
          </p:grpSpPr>
          <p:sp>
            <p:nvSpPr>
              <p:cNvPr id="137" name="Rectangle 136"/>
              <p:cNvSpPr/>
              <p:nvPr/>
            </p:nvSpPr>
            <p:spPr>
              <a:xfrm>
                <a:off x="2032000" y="4549422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619950" y="4622799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274712" y="4803423"/>
                <a:ext cx="485422" cy="4854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862662" y="4876800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190968" y="4701822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778918" y="4775199"/>
                <a:ext cx="485422" cy="4854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433680" y="4951489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021630" y="5029200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2523070" y="5051781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111020" y="5125158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2765782" y="5305782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2353732" y="5379159"/>
                <a:ext cx="485422" cy="4854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682038" y="5204181"/>
                <a:ext cx="485422" cy="48542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269988" y="5277558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924750" y="5458182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512700" y="5531559"/>
                <a:ext cx="485422" cy="4854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  <a:scene3d>
                <a:camera prst="orthographicFront">
                  <a:rot lat="8100000" lon="2700000" rev="270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231648" y="1932432"/>
              <a:ext cx="15068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dobe Caslon Pro" pitchFamily="18" charset="0"/>
                </a:rPr>
                <a:t>Max</a:t>
              </a:r>
              <a:br>
                <a:rPr lang="en-US" sz="2400" dirty="0" smtClean="0">
                  <a:solidFill>
                    <a:schemeClr val="bg1"/>
                  </a:solidFill>
                  <a:latin typeface="Adobe Caslon Pro" pitchFamily="18" charset="0"/>
                </a:rPr>
              </a:br>
              <a:r>
                <a:rPr lang="en-US" sz="2400" dirty="0" smtClean="0">
                  <a:solidFill>
                    <a:schemeClr val="bg1"/>
                  </a:solidFill>
                  <a:latin typeface="Adobe Caslon Pro" pitchFamily="18" charset="0"/>
                </a:rPr>
                <a:t>Locations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Adobe Caslon Pro" pitchFamily="18" charset="0"/>
                </a:rPr>
                <a:t>“Switches”</a:t>
              </a:r>
              <a:endParaRPr lang="en-US" sz="2400" dirty="0">
                <a:solidFill>
                  <a:schemeClr val="bg1"/>
                </a:solidFill>
                <a:latin typeface="Adobe Caslon Pro" pitchFamily="18" charset="0"/>
              </a:endParaRPr>
            </a:p>
          </p:txBody>
        </p:sp>
      </p:grpSp>
      <p:sp>
        <p:nvSpPr>
          <p:cNvPr id="155" name="Down Arrow 154"/>
          <p:cNvSpPr/>
          <p:nvPr/>
        </p:nvSpPr>
        <p:spPr>
          <a:xfrm rot="13734030">
            <a:off x="3161862" y="3053648"/>
            <a:ext cx="487680" cy="1414960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1463040" y="3438144"/>
            <a:ext cx="1453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dobe Caslon Pro" pitchFamily="18" charset="0"/>
              </a:rPr>
              <a:t>Pooling</a:t>
            </a:r>
            <a:endParaRPr lang="en-US" sz="3200" dirty="0">
              <a:solidFill>
                <a:schemeClr val="bg1"/>
              </a:solidFill>
              <a:latin typeface="Adobe Caslon Pro" pitchFamily="18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5606357" y="2998786"/>
            <a:ext cx="3064530" cy="1414960"/>
            <a:chOff x="5606357" y="2998786"/>
            <a:chExt cx="3064530" cy="1414960"/>
          </a:xfrm>
        </p:grpSpPr>
        <p:sp>
          <p:nvSpPr>
            <p:cNvPr id="157" name="TextBox 156"/>
            <p:cNvSpPr txBox="1"/>
            <p:nvPr/>
          </p:nvSpPr>
          <p:spPr>
            <a:xfrm>
              <a:off x="6711696" y="3444240"/>
              <a:ext cx="19591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  <a:latin typeface="Adobe Caslon Pro" pitchFamily="18" charset="0"/>
                </a:rPr>
                <a:t>Unpooling</a:t>
              </a:r>
              <a:endParaRPr lang="en-US" sz="3200" dirty="0">
                <a:solidFill>
                  <a:schemeClr val="bg1"/>
                </a:solidFill>
                <a:latin typeface="Adobe Caslon Pro" pitchFamily="18" charset="0"/>
              </a:endParaRPr>
            </a:p>
          </p:txBody>
        </p:sp>
        <p:sp>
          <p:nvSpPr>
            <p:cNvPr id="161" name="Down Arrow 160"/>
            <p:cNvSpPr/>
            <p:nvPr/>
          </p:nvSpPr>
          <p:spPr>
            <a:xfrm rot="19359164">
              <a:off x="5606357" y="2998786"/>
              <a:ext cx="487680" cy="1414960"/>
            </a:xfrm>
            <a:prstGeom prst="down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0" y="62116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Feature Map</a:t>
            </a:r>
            <a:endParaRPr lang="en-US" dirty="0">
              <a:solidFill>
                <a:schemeClr val="bg1"/>
              </a:solidFill>
              <a:latin typeface="Adobe Caslon Pro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572000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Reconstructed Feature Map</a:t>
            </a:r>
            <a:endParaRPr lang="en-US" dirty="0">
              <a:solidFill>
                <a:schemeClr val="bg1"/>
              </a:solidFill>
              <a:latin typeface="Adobe Caslon Pro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58" grpId="0"/>
      <p:bldP spid="16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504402" y="1512904"/>
            <a:ext cx="7560659" cy="544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Pool within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 &amp; between feature maps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baseline="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baseline="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baseline="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schemeClr val="bg1"/>
                </a:solidFill>
                <a:latin typeface="Adobe Caslon Pro" pitchFamily="18" charset="0"/>
              </a:rPr>
              <a:t>Take</a:t>
            </a:r>
            <a:r>
              <a:rPr lang="en-US" sz="3200" dirty="0" smtClean="0">
                <a:solidFill>
                  <a:schemeClr val="bg1"/>
                </a:solidFill>
                <a:latin typeface="Adobe Caslon Pro" pitchFamily="18" charset="0"/>
              </a:rPr>
              <a:t> absolute max value (&amp; preserve sign)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Record locations of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 max in switches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bertus Extra Bold" pitchFamily="34" charset="0"/>
                <a:ea typeface="+mj-ea"/>
                <a:cs typeface="+mj-cs"/>
              </a:rPr>
              <a:t>3D Max Pooling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bertus Extra Bold" pitchFamily="34" charset="0"/>
              <a:ea typeface="+mj-ea"/>
              <a:cs typeface="+mj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43142" y="2324101"/>
            <a:ext cx="7267407" cy="2276474"/>
            <a:chOff x="1114592" y="2124076"/>
            <a:chExt cx="7267407" cy="227647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665" t="38156" b="29622"/>
            <a:stretch>
              <a:fillRect/>
            </a:stretch>
          </p:blipFill>
          <p:spPr bwMode="auto">
            <a:xfrm>
              <a:off x="1114592" y="2124523"/>
              <a:ext cx="7267407" cy="2276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3626546" y="2125333"/>
              <a:ext cx="1150512" cy="222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889551">
              <a:off x="2348869" y="2207525"/>
              <a:ext cx="394551" cy="2771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889551">
              <a:off x="5548653" y="2209340"/>
              <a:ext cx="394551" cy="2859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45028" y="2124076"/>
              <a:ext cx="394551" cy="227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90914" y="2125334"/>
              <a:ext cx="394551" cy="1704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762875" y="3381375"/>
              <a:ext cx="600075" cy="1019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_pooling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22" y="1809927"/>
            <a:ext cx="7292157" cy="3858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Max Pooling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99602" y="1265254"/>
            <a:ext cx="7560659" cy="544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Pool within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 &amp; between feature maps: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35818" y="5743653"/>
            <a:ext cx="8524961" cy="544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>Pooling/</a:t>
            </a:r>
            <a:r>
              <a:rPr lang="en-US" sz="2800" dirty="0" err="1" smtClean="0">
                <a:solidFill>
                  <a:schemeClr val="bg1"/>
                </a:solidFill>
                <a:latin typeface="Adobe Caslon Pro" pitchFamily="18" charset="0"/>
              </a:rPr>
              <a:t>unpooling</a:t>
            </a: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> is linear, given max locations:</a:t>
            </a:r>
          </a:p>
          <a:p>
            <a:pPr marL="800100" lvl="1" indent="-342900" defTabSz="4572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Pooling:    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				  </a:t>
            </a:r>
            <a:r>
              <a:rPr lang="en-US" sz="2800" dirty="0" err="1" smtClean="0">
                <a:solidFill>
                  <a:schemeClr val="bg1"/>
                </a:solidFill>
                <a:latin typeface="Adobe Caslon Pro" pitchFamily="18" charset="0"/>
              </a:rPr>
              <a:t>Unpooling</a:t>
            </a: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>:</a:t>
            </a:r>
            <a:r>
              <a:rPr lang="en-US" sz="2800" baseline="30000" dirty="0" smtClean="0">
                <a:solidFill>
                  <a:schemeClr val="bg1"/>
                </a:solidFill>
                <a:latin typeface="Adobe Caslon Pro" pitchFamily="18" charset="0"/>
              </a:rPr>
              <a:t> </a:t>
            </a:r>
            <a:endParaRPr lang="en-US" sz="3200" baseline="300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800100" lvl="1" indent="-342900" defTabSz="4572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8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3952" y="6242899"/>
            <a:ext cx="1959054" cy="410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00081" y="6233345"/>
            <a:ext cx="1435959" cy="4102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Permit reconstruction path back to input</a:t>
            </a:r>
          </a:p>
          <a:p>
            <a:pPr lvl="1"/>
            <a:r>
              <a:rPr lang="en-US" sz="2400" dirty="0" smtClean="0"/>
              <a:t>Record position of local max</a:t>
            </a:r>
          </a:p>
          <a:p>
            <a:pPr lvl="1"/>
            <a:r>
              <a:rPr lang="en-US" sz="2400" dirty="0" smtClean="0"/>
              <a:t>Important for multi-layer inference</a:t>
            </a:r>
          </a:p>
          <a:p>
            <a:endParaRPr lang="en-US" sz="2800" dirty="0" smtClean="0"/>
          </a:p>
          <a:p>
            <a:r>
              <a:rPr lang="en-US" sz="2800" dirty="0" smtClean="0"/>
              <a:t>Set during inference of each layer</a:t>
            </a:r>
          </a:p>
          <a:p>
            <a:pPr lvl="1"/>
            <a:r>
              <a:rPr lang="en-US" sz="2400" dirty="0" smtClean="0"/>
              <a:t>Held fixed for subsequent layers’ inference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Provide invariance: </a:t>
            </a:r>
            <a:endParaRPr lang="en-US" sz="2800" dirty="0"/>
          </a:p>
        </p:txBody>
      </p:sp>
      <p:grpSp>
        <p:nvGrpSpPr>
          <p:cNvPr id="30" name="Group 29"/>
          <p:cNvGrpSpPr/>
          <p:nvPr/>
        </p:nvGrpSpPr>
        <p:grpSpPr>
          <a:xfrm rot="577373">
            <a:off x="2398397" y="5400675"/>
            <a:ext cx="695325" cy="419101"/>
            <a:chOff x="1628776" y="6000750"/>
            <a:chExt cx="695325" cy="419101"/>
          </a:xfrm>
        </p:grpSpPr>
        <p:cxnSp>
          <p:nvCxnSpPr>
            <p:cNvPr id="5" name="Straight Connector 4"/>
            <p:cNvCxnSpPr/>
            <p:nvPr/>
          </p:nvCxnSpPr>
          <p:spPr>
            <a:xfrm rot="16200000" flipV="1">
              <a:off x="1771651" y="6210300"/>
              <a:ext cx="419101" cy="1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0800000">
              <a:off x="1628776" y="6000750"/>
              <a:ext cx="695325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529968" y="5400675"/>
            <a:ext cx="552448" cy="419101"/>
            <a:chOff x="2486027" y="6000750"/>
            <a:chExt cx="552448" cy="419101"/>
          </a:xfrm>
        </p:grpSpPr>
        <p:cxnSp>
          <p:nvCxnSpPr>
            <p:cNvPr id="7" name="Straight Connector 6"/>
            <p:cNvCxnSpPr/>
            <p:nvPr/>
          </p:nvCxnSpPr>
          <p:spPr>
            <a:xfrm rot="5400000" flipH="1" flipV="1">
              <a:off x="2628902" y="6210301"/>
              <a:ext cx="419100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2486027" y="6000750"/>
              <a:ext cx="552448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518662" y="5381624"/>
            <a:ext cx="685798" cy="457203"/>
            <a:chOff x="3152777" y="5981698"/>
            <a:chExt cx="685798" cy="457203"/>
          </a:xfrm>
        </p:grpSpPr>
        <p:cxnSp>
          <p:nvCxnSpPr>
            <p:cNvPr id="11" name="Straight Connector 10"/>
            <p:cNvCxnSpPr/>
            <p:nvPr/>
          </p:nvCxnSpPr>
          <p:spPr>
            <a:xfrm rot="5400000" flipH="1" flipV="1">
              <a:off x="3257551" y="6191250"/>
              <a:ext cx="428624" cy="66677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 flipV="1">
              <a:off x="3152777" y="5981698"/>
              <a:ext cx="685798" cy="2857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640706" y="5400675"/>
            <a:ext cx="657223" cy="419101"/>
            <a:chOff x="4038603" y="6010275"/>
            <a:chExt cx="657223" cy="419101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V="1">
              <a:off x="4076701" y="6219825"/>
              <a:ext cx="419101" cy="1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038603" y="6010275"/>
              <a:ext cx="657223" cy="9525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734177" y="5438776"/>
            <a:ext cx="695324" cy="342899"/>
            <a:chOff x="5095877" y="6019801"/>
            <a:chExt cx="695324" cy="342899"/>
          </a:xfrm>
        </p:grpSpPr>
        <p:cxnSp>
          <p:nvCxnSpPr>
            <p:cNvPr id="20" name="Straight Connector 19"/>
            <p:cNvCxnSpPr/>
            <p:nvPr/>
          </p:nvCxnSpPr>
          <p:spPr>
            <a:xfrm rot="16200000" flipV="1">
              <a:off x="5305427" y="6153152"/>
              <a:ext cx="342899" cy="76198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5095877" y="6096000"/>
              <a:ext cx="695324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476375" y="5457825"/>
            <a:ext cx="485776" cy="304801"/>
            <a:chOff x="1019175" y="6124574"/>
            <a:chExt cx="485776" cy="304801"/>
          </a:xfrm>
        </p:grpSpPr>
        <p:cxnSp>
          <p:nvCxnSpPr>
            <p:cNvPr id="24" name="Straight Connector 23"/>
            <p:cNvCxnSpPr/>
            <p:nvPr/>
          </p:nvCxnSpPr>
          <p:spPr>
            <a:xfrm rot="16200000" flipV="1">
              <a:off x="1062040" y="6224589"/>
              <a:ext cx="304799" cy="104773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0800000" flipV="1">
              <a:off x="1019175" y="6124574"/>
              <a:ext cx="485776" cy="952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ight Brace 36"/>
          <p:cNvSpPr/>
          <p:nvPr/>
        </p:nvSpPr>
        <p:spPr>
          <a:xfrm rot="5400000">
            <a:off x="4286249" y="2990850"/>
            <a:ext cx="409575" cy="6124575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064628" y="6334780"/>
            <a:ext cx="2887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Single feature map</a:t>
            </a:r>
            <a:endParaRPr lang="en-US" sz="2800" dirty="0">
              <a:solidFill>
                <a:prstClr val="white"/>
              </a:solidFill>
              <a:latin typeface="Adobe Caslon Pro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8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bertus Extra Bold" pitchFamily="34" charset="0"/>
                <a:ea typeface="+mj-ea"/>
                <a:cs typeface="+mj-cs"/>
              </a:rPr>
              <a:t>Overall Architecture (1 layer)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bertus Extra Bold" pitchFamily="34" charset="0"/>
              <a:ea typeface="+mj-ea"/>
              <a:cs typeface="+mj-cs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1114592" y="2124076"/>
            <a:ext cx="7267407" cy="4191000"/>
            <a:chOff x="1416106" y="2192586"/>
            <a:chExt cx="6133764" cy="333832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665" t="38156" b="2517"/>
            <a:stretch>
              <a:fillRect/>
            </a:stretch>
          </p:blipFill>
          <p:spPr bwMode="auto">
            <a:xfrm>
              <a:off x="1416106" y="2192942"/>
              <a:ext cx="6133764" cy="3337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3536220" y="2193587"/>
              <a:ext cx="971044" cy="177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889551">
              <a:off x="2457848" y="2259057"/>
              <a:ext cx="333005" cy="220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 rot="889551">
              <a:off x="5158498" y="2260503"/>
              <a:ext cx="333005" cy="227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54606" y="2192586"/>
              <a:ext cx="333005" cy="180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194166" y="2193588"/>
              <a:ext cx="333005" cy="135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47" y="1627094"/>
            <a:ext cx="9016254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Unsupervised learning of</a:t>
            </a:r>
            <a:br>
              <a:rPr lang="en-US" dirty="0" smtClean="0"/>
            </a:br>
            <a:r>
              <a:rPr lang="en-US" dirty="0" smtClean="0"/>
              <a:t>mid and high-level image representations</a:t>
            </a:r>
          </a:p>
          <a:p>
            <a:endParaRPr lang="en-US" dirty="0" smtClean="0"/>
          </a:p>
          <a:p>
            <a:r>
              <a:rPr lang="en-US" dirty="0" smtClean="0"/>
              <a:t>Feature hierarchy built from alternating layers of:</a:t>
            </a:r>
          </a:p>
          <a:p>
            <a:pPr lvl="1"/>
            <a:r>
              <a:rPr lang="en-US" dirty="0" err="1" smtClean="0"/>
              <a:t>Convolutional</a:t>
            </a:r>
            <a:r>
              <a:rPr lang="en-US" dirty="0" smtClean="0"/>
              <a:t> sparse coding (</a:t>
            </a:r>
            <a:r>
              <a:rPr lang="en-US" dirty="0" err="1" smtClean="0"/>
              <a:t>Deconvolution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 Max pooling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Application to object recognition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41692" y="4416339"/>
            <a:ext cx="1110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Filters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1862" y="2942612"/>
            <a:ext cx="125675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Feature</a:t>
            </a:r>
            <a:b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</a:b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maps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44914" y="0"/>
            <a:ext cx="531222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Toy Example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8713" y="1457325"/>
            <a:ext cx="573575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942337" y="1609112"/>
            <a:ext cx="11764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Pooled</a:t>
            </a:r>
            <a:b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</a:b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maps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71650" y="1466850"/>
            <a:ext cx="4191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14850" y="1466850"/>
            <a:ext cx="4191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47" y="1627094"/>
            <a:ext cx="9016254" cy="4525963"/>
          </a:xfrm>
        </p:spPr>
        <p:txBody>
          <a:bodyPr>
            <a:normAutofit/>
          </a:bodyPr>
          <a:lstStyle/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714750" y="4019550"/>
            <a:ext cx="5273793" cy="2676525"/>
            <a:chOff x="1128713" y="1447800"/>
            <a:chExt cx="5735755" cy="284797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b="47173"/>
            <a:stretch>
              <a:fillRect/>
            </a:stretch>
          </p:blipFill>
          <p:spPr bwMode="auto">
            <a:xfrm>
              <a:off x="1128713" y="1447800"/>
              <a:ext cx="5735755" cy="284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1771650" y="1466850"/>
              <a:ext cx="4191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14850" y="1466850"/>
              <a:ext cx="4191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120922" y="1491175"/>
            <a:ext cx="7842547" cy="51075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Reduces size of feature maps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So we can have more of them in layers above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Pooled maps are dense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Ready to be decomposed by sparse coding of layer above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4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Benefits of 3D Pooling</a:t>
            </a:r>
            <a:endParaRPr lang="en-US" sz="24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Added Competition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Local L0 Sparsity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AND/</a:t>
            </a:r>
            <a:r>
              <a:rPr lang="en-US" sz="2400" smtClean="0">
                <a:solidFill>
                  <a:prstClr val="white"/>
                </a:solidFill>
                <a:latin typeface="Adobe Caslon Pro" pitchFamily="18" charset="0"/>
              </a:rPr>
              <a:t>OR Effect</a:t>
            </a:r>
            <a:endParaRPr lang="en-US" sz="24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400" dirty="0" smtClean="0">
              <a:solidFill>
                <a:prstClr val="white"/>
              </a:solidFill>
              <a:latin typeface="Adobe Caslon Pro" pitchFamily="18" charset="0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layer</a:t>
            </a:r>
          </a:p>
          <a:p>
            <a:pPr lvl="1"/>
            <a:r>
              <a:rPr lang="en-US" dirty="0" err="1" smtClean="0"/>
              <a:t>Convolutional</a:t>
            </a:r>
            <a:r>
              <a:rPr lang="en-US" dirty="0" smtClean="0"/>
              <a:t> Sparse Coding</a:t>
            </a:r>
          </a:p>
          <a:p>
            <a:pPr lvl="1"/>
            <a:r>
              <a:rPr lang="en-US" dirty="0" smtClean="0"/>
              <a:t>Max Pooling</a:t>
            </a:r>
          </a:p>
          <a:p>
            <a:r>
              <a:rPr lang="en-US" dirty="0" smtClean="0">
                <a:solidFill>
                  <a:srgbClr val="EAB200"/>
                </a:solidFill>
              </a:rPr>
              <a:t>Multiple layers</a:t>
            </a:r>
          </a:p>
          <a:p>
            <a:pPr lvl="1"/>
            <a:r>
              <a:rPr lang="en-US" dirty="0" smtClean="0"/>
              <a:t>Multi-layer inference</a:t>
            </a:r>
          </a:p>
          <a:p>
            <a:pPr lvl="1"/>
            <a:r>
              <a:rPr lang="en-US" dirty="0" smtClean="0"/>
              <a:t>Filter learning</a:t>
            </a:r>
          </a:p>
          <a:p>
            <a:r>
              <a:rPr lang="en-US" dirty="0" smtClean="0"/>
              <a:t>Comparison to related methods</a:t>
            </a:r>
          </a:p>
          <a:p>
            <a:r>
              <a:rPr lang="en-US" dirty="0" smtClean="0"/>
              <a:t>Experiments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the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Take pooled maps as input to next </a:t>
            </a:r>
            <a:r>
              <a:rPr lang="en-US" dirty="0" err="1" smtClean="0"/>
              <a:t>deconvolution</a:t>
            </a:r>
            <a:r>
              <a:rPr lang="en-US" dirty="0" smtClean="0"/>
              <a:t>/pooling layer</a:t>
            </a:r>
          </a:p>
          <a:p>
            <a:r>
              <a:rPr lang="en-US" dirty="0" smtClean="0"/>
              <a:t>Learning &amp; inference is layer-by-layer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dirty="0" smtClean="0"/>
              <a:t>Objective is reconstruction error	</a:t>
            </a:r>
          </a:p>
          <a:p>
            <a:pPr lvl="1"/>
            <a:r>
              <a:rPr lang="en-US" dirty="0" smtClean="0"/>
              <a:t>Key point: </a:t>
            </a:r>
            <a:r>
              <a:rPr lang="en-US" dirty="0" smtClean="0">
                <a:solidFill>
                  <a:srgbClr val="FF0000"/>
                </a:solidFill>
              </a:rPr>
              <a:t>with respect to input image</a:t>
            </a:r>
          </a:p>
          <a:p>
            <a:pPr lvl="1"/>
            <a:r>
              <a:rPr lang="en-US" dirty="0" smtClean="0"/>
              <a:t>Constraint of using filters in layers below</a:t>
            </a:r>
          </a:p>
          <a:p>
            <a:pPr lvl="1"/>
            <a:endParaRPr lang="en-US" sz="1800" dirty="0" smtClean="0"/>
          </a:p>
          <a:p>
            <a:r>
              <a:rPr lang="en-US" dirty="0" err="1" smtClean="0"/>
              <a:t>Sparsity</a:t>
            </a:r>
            <a:r>
              <a:rPr lang="en-US" dirty="0" smtClean="0"/>
              <a:t> &amp; pooling make model non-linear</a:t>
            </a:r>
          </a:p>
          <a:p>
            <a:pPr lvl="1"/>
            <a:r>
              <a:rPr lang="en-US" dirty="0" smtClean="0"/>
              <a:t>No sigmoid-type non-</a:t>
            </a:r>
            <a:r>
              <a:rPr lang="en-US" dirty="0" err="1" smtClean="0"/>
              <a:t>linearities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8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bertus Extra Bold" pitchFamily="34" charset="0"/>
                <a:ea typeface="+mj-ea"/>
                <a:cs typeface="+mj-cs"/>
              </a:rPr>
              <a:t>Overall Architecture (2 layers)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bertus Extra Bold" pitchFamily="34" charset="0"/>
              <a:ea typeface="+mj-ea"/>
              <a:cs typeface="+mj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665" t="2129" b="2517"/>
          <a:stretch>
            <a:fillRect/>
          </a:stretch>
        </p:blipFill>
        <p:spPr bwMode="auto">
          <a:xfrm>
            <a:off x="1505118" y="1412061"/>
            <a:ext cx="6133764" cy="5365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541" y="-39684"/>
            <a:ext cx="3794843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017588"/>
            <a:ext cx="6145213" cy="5373687"/>
          </a:xfrm>
        </p:spPr>
        <p:txBody>
          <a:bodyPr>
            <a:noAutofit/>
          </a:bodyPr>
          <a:lstStyle/>
          <a:p>
            <a:r>
              <a:rPr lang="en-US" sz="2800" dirty="0" smtClean="0"/>
              <a:t>Consider layer 2 inference:</a:t>
            </a:r>
          </a:p>
          <a:p>
            <a:pPr lvl="1"/>
            <a:r>
              <a:rPr lang="en-US" sz="2000" dirty="0" smtClean="0"/>
              <a:t>Want to minimize reconstruction error of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input image               </a:t>
            </a:r>
            <a:r>
              <a:rPr lang="en-US" sz="2000" dirty="0" smtClean="0"/>
              <a:t>, subject to sparsity.</a:t>
            </a:r>
          </a:p>
          <a:p>
            <a:pPr lvl="1"/>
            <a:r>
              <a:rPr lang="en-US" sz="2000" dirty="0" smtClean="0"/>
              <a:t>Don’t care about reconstructing layers below</a:t>
            </a:r>
          </a:p>
          <a:p>
            <a:r>
              <a:rPr lang="en-US" sz="2400" dirty="0" smtClean="0"/>
              <a:t>ISTA:</a:t>
            </a:r>
          </a:p>
          <a:p>
            <a:pPr lvl="1"/>
            <a:r>
              <a:rPr lang="en-US" sz="2000" dirty="0" smtClean="0"/>
              <a:t>Update       :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endParaRPr lang="en-US" sz="700" dirty="0" smtClean="0"/>
          </a:p>
          <a:p>
            <a:pPr lvl="1"/>
            <a:r>
              <a:rPr lang="en-US" sz="2000" dirty="0" smtClean="0"/>
              <a:t>Shrink       :</a:t>
            </a:r>
          </a:p>
          <a:p>
            <a:pPr lvl="1"/>
            <a:endParaRPr lang="en-US" sz="2000" dirty="0" smtClean="0"/>
          </a:p>
          <a:p>
            <a:pPr lvl="1"/>
            <a:endParaRPr lang="en-US" sz="1200" dirty="0" smtClean="0"/>
          </a:p>
          <a:p>
            <a:pPr lvl="1"/>
            <a:r>
              <a:rPr lang="en-US" sz="2000" dirty="0" smtClean="0"/>
              <a:t>Update switches,       :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300" dirty="0" smtClean="0"/>
              <a:t>No explicit non-</a:t>
            </a:r>
            <a:r>
              <a:rPr lang="en-US" sz="2300" dirty="0" err="1" smtClean="0"/>
              <a:t>linearities</a:t>
            </a:r>
            <a:r>
              <a:rPr lang="en-US" sz="2300" dirty="0" smtClean="0"/>
              <a:t> between layers</a:t>
            </a:r>
          </a:p>
          <a:p>
            <a:pPr lvl="1"/>
            <a:r>
              <a:rPr lang="en-US" sz="2000" dirty="0" smtClean="0"/>
              <a:t>But still get very non-linear behavior </a:t>
            </a:r>
          </a:p>
          <a:p>
            <a:pPr lvl="1">
              <a:buNone/>
            </a:pPr>
            <a:endParaRPr lang="en-US" sz="20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0068" y="5028896"/>
            <a:ext cx="308016" cy="2655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28529" y="4451533"/>
            <a:ext cx="2727614" cy="4584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6584" y="5383726"/>
            <a:ext cx="4242359" cy="37132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18125" y="3444557"/>
            <a:ext cx="2223349" cy="4584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38"/>
            <a:ext cx="4908176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Multi-layer Inference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37219" y="1795708"/>
            <a:ext cx="775486" cy="4763247"/>
            <a:chOff x="5373112" y="1521303"/>
            <a:chExt cx="775486" cy="4643479"/>
          </a:xfrm>
        </p:grpSpPr>
        <p:sp>
          <p:nvSpPr>
            <p:cNvPr id="5" name="Rectangle 4"/>
            <p:cNvSpPr/>
            <p:nvPr/>
          </p:nvSpPr>
          <p:spPr>
            <a:xfrm>
              <a:off x="5373112" y="1521303"/>
              <a:ext cx="582626" cy="4636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565972" y="5300283"/>
              <a:ext cx="582626" cy="864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440883" y="1795707"/>
            <a:ext cx="753907" cy="4757218"/>
            <a:chOff x="8348283" y="1528047"/>
            <a:chExt cx="753907" cy="4638084"/>
          </a:xfrm>
        </p:grpSpPr>
        <p:sp>
          <p:nvSpPr>
            <p:cNvPr id="7" name="Rectangle 6"/>
            <p:cNvSpPr/>
            <p:nvPr/>
          </p:nvSpPr>
          <p:spPr>
            <a:xfrm>
              <a:off x="8519564" y="1528047"/>
              <a:ext cx="582626" cy="4638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348283" y="1536139"/>
              <a:ext cx="582626" cy="864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7658653" y="4833364"/>
            <a:ext cx="817295" cy="1726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36200" y="1800270"/>
            <a:ext cx="817295" cy="13062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609736" y="3420994"/>
            <a:ext cx="850850" cy="1124685"/>
            <a:chOff x="7517136" y="3099816"/>
            <a:chExt cx="850850" cy="1097253"/>
          </a:xfrm>
        </p:grpSpPr>
        <p:sp>
          <p:nvSpPr>
            <p:cNvPr id="13" name="Rectangle 12"/>
            <p:cNvSpPr/>
            <p:nvPr/>
          </p:nvSpPr>
          <p:spPr>
            <a:xfrm>
              <a:off x="7785360" y="3099816"/>
              <a:ext cx="582626" cy="1097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17136" y="3118104"/>
              <a:ext cx="582626" cy="35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38509" y="1830952"/>
            <a:ext cx="935801" cy="3383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0800" y="3090775"/>
            <a:ext cx="308016" cy="2655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40654" y="2938056"/>
            <a:ext cx="1650321" cy="4125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23027" y="3898528"/>
            <a:ext cx="1776387" cy="53864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82834" y="6007766"/>
            <a:ext cx="308016" cy="2655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7224" y="6318399"/>
            <a:ext cx="2070121" cy="371322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-274848" y="5897966"/>
            <a:ext cx="5446059" cy="85232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54015" y="2872570"/>
            <a:ext cx="3154681" cy="52018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173313" y="4458641"/>
            <a:ext cx="5446059" cy="5366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0" y="3465233"/>
            <a:ext cx="5392271" cy="5014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-9525" y="3960732"/>
            <a:ext cx="5365376" cy="55076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-217873" y="5030855"/>
            <a:ext cx="5446059" cy="71403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824714" y="408778"/>
            <a:ext cx="948887" cy="11000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210682" y="1124144"/>
            <a:ext cx="948887" cy="3946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868466" y="415187"/>
            <a:ext cx="1110595" cy="11000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771839" y="509193"/>
            <a:ext cx="1096636" cy="6149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699710" y="450795"/>
            <a:ext cx="1110595" cy="337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97946" y="1496704"/>
            <a:ext cx="4021999" cy="2313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399143" y="4113372"/>
            <a:ext cx="4021999" cy="2744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399298" y="3404034"/>
            <a:ext cx="1344356" cy="2744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5" grpId="0" animBg="1"/>
      <p:bldP spid="32" grpId="0" animBg="1"/>
      <p:bldP spid="18" grpId="0" animBg="1"/>
      <p:bldP spid="28" grpId="0" animBg="1"/>
      <p:bldP spid="29" grpId="0" animBg="1"/>
      <p:bldP spid="40" grpId="0" animBg="1"/>
      <p:bldP spid="39" grpId="0" animBg="1"/>
      <p:bldP spid="41" grpId="0" animBg="1"/>
      <p:bldP spid="42" grpId="0" animBg="1"/>
      <p:bldP spid="43" grpId="0" animBg="1"/>
      <p:bldP spid="43" grpId="1" animBg="1"/>
      <p:bldP spid="43" grpId="2" animBg="1"/>
      <p:bldP spid="44" grpId="0" animBg="1"/>
      <p:bldP spid="4" grpId="0" animBg="1"/>
      <p:bldP spid="46" grpId="0" animBg="1"/>
      <p:bldP spid="4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97" y="2809630"/>
            <a:ext cx="8229600" cy="3240762"/>
          </a:xfrm>
        </p:spPr>
        <p:txBody>
          <a:bodyPr>
            <a:noAutofit/>
          </a:bodyPr>
          <a:lstStyle/>
          <a:p>
            <a:r>
              <a:rPr lang="en-US" sz="2800" dirty="0" smtClean="0"/>
              <a:t>Update Filters with Conjugate Gradients:</a:t>
            </a:r>
          </a:p>
          <a:p>
            <a:pPr lvl="1"/>
            <a:r>
              <a:rPr lang="en-US" sz="2400" dirty="0" smtClean="0"/>
              <a:t>For Layer 1: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For higher layers:</a:t>
            </a:r>
          </a:p>
          <a:p>
            <a:pPr lvl="2"/>
            <a:r>
              <a:rPr lang="en-US" sz="2000" dirty="0" smtClean="0"/>
              <a:t>Obtain gradient by reconstructing down to image and projecting </a:t>
            </a:r>
            <a:br>
              <a:rPr lang="en-US" sz="2000" dirty="0" smtClean="0"/>
            </a:br>
            <a:r>
              <a:rPr lang="en-US" sz="2000" dirty="0" smtClean="0"/>
              <a:t>error back up to current layer</a:t>
            </a:r>
          </a:p>
          <a:p>
            <a:pPr lvl="2"/>
            <a:endParaRPr lang="en-US" sz="2000" dirty="0" smtClean="0"/>
          </a:p>
          <a:p>
            <a:r>
              <a:rPr lang="en-US" dirty="0" smtClean="0"/>
              <a:t>Normalize filters to be unit length</a:t>
            </a:r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9566" y="3445718"/>
            <a:ext cx="4629567" cy="967555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98750" y="1502331"/>
            <a:ext cx="2387150" cy="544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Objective: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05871" y="2670143"/>
            <a:ext cx="7323292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80088" y="2186493"/>
            <a:ext cx="9144000" cy="544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 defTabSz="457200">
              <a:spcBef>
                <a:spcPct val="20000"/>
              </a:spcBef>
              <a:defRPr/>
            </a:pPr>
            <a:r>
              <a:rPr lang="en-US" sz="2400" dirty="0" smtClean="0">
                <a:solidFill>
                  <a:schemeClr val="bg1"/>
                </a:solidFill>
                <a:latin typeface="Adobe Caslon Pro" pitchFamily="18" charset="0"/>
              </a:rPr>
              <a:t>Known:      = Input,      = Feature maps.    Solve for :      = Filter weights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5655" y="2306157"/>
            <a:ext cx="236443" cy="27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9048" y="2294719"/>
            <a:ext cx="251292" cy="327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3167" y="2244092"/>
            <a:ext cx="342493" cy="3103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1272" y="1351641"/>
            <a:ext cx="3780155" cy="82041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212747" y="2186921"/>
            <a:ext cx="3784415" cy="453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4890" y="2746543"/>
            <a:ext cx="8436192" cy="41114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Algorithm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9622" y="1393825"/>
            <a:ext cx="8794378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</a:rPr>
              <a:t>For Layer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</a:rPr>
              <a:t> 1 to L:                                               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Caslon Pro" pitchFamily="18" charset="0"/>
              </a:rPr>
              <a:t>% Train each layer in turn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noProof="0" dirty="0" smtClean="0">
                <a:solidFill>
                  <a:schemeClr val="bg1"/>
                </a:solidFill>
                <a:latin typeface="Adobe Caslon Pro" pitchFamily="18" charset="0"/>
              </a:rPr>
              <a:t>For Epoch 1 to E:                                        </a:t>
            </a:r>
            <a:r>
              <a:rPr lang="en-US" sz="2200" dirty="0" smtClean="0">
                <a:solidFill>
                  <a:srgbClr val="92D050"/>
                </a:solidFill>
                <a:latin typeface="Adobe Caslon Pro" pitchFamily="18" charset="0"/>
              </a:rPr>
              <a:t>% Loops through dataset</a:t>
            </a:r>
            <a:endParaRPr lang="en-US" sz="2200" noProof="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2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</a:rPr>
              <a:t>For</a:t>
            </a:r>
            <a:r>
              <a:rPr kumimoji="0" lang="en-US" sz="2200" b="0" i="0" u="none" strike="noStrike" kern="1200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</a:rPr>
              <a:t> Image 1 to N:                                  </a:t>
            </a:r>
            <a:r>
              <a:rPr lang="en-US" sz="2200" dirty="0" smtClean="0">
                <a:solidFill>
                  <a:srgbClr val="92D050"/>
                </a:solidFill>
                <a:latin typeface="Adobe Caslon Pro" pitchFamily="18" charset="0"/>
              </a:rPr>
              <a:t>% Loop over images</a:t>
            </a:r>
            <a:endParaRPr kumimoji="0" lang="en-US" sz="2200" b="0" i="0" u="none" strike="noStrike" kern="1200" cap="none" spc="0" normalizeH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</a:endParaRPr>
          </a:p>
          <a:p>
            <a:pPr marL="1714500" lvl="3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Adobe Caslon Pro" pitchFamily="18" charset="0"/>
              </a:rPr>
              <a:t>For </a:t>
            </a:r>
            <a:r>
              <a:rPr lang="en-US" sz="2200" dirty="0" err="1" smtClean="0">
                <a:solidFill>
                  <a:schemeClr val="bg1"/>
                </a:solidFill>
                <a:latin typeface="Adobe Caslon Pro" pitchFamily="18" charset="0"/>
              </a:rPr>
              <a:t>ISTA_step</a:t>
            </a:r>
            <a:r>
              <a:rPr lang="en-US" sz="2200" dirty="0" smtClean="0">
                <a:solidFill>
                  <a:schemeClr val="bg1"/>
                </a:solidFill>
                <a:latin typeface="Adobe Caslon Pro" pitchFamily="18" charset="0"/>
              </a:rPr>
              <a:t> 1 to T</a:t>
            </a:r>
            <a:r>
              <a:rPr lang="en-US" sz="2200" noProof="0" dirty="0" smtClean="0">
                <a:solidFill>
                  <a:schemeClr val="bg1"/>
                </a:solidFill>
                <a:latin typeface="Adobe Caslon Pro" pitchFamily="18" charset="0"/>
              </a:rPr>
              <a:t>:                     </a:t>
            </a:r>
            <a:r>
              <a:rPr lang="en-US" sz="2200" dirty="0" smtClean="0">
                <a:solidFill>
                  <a:srgbClr val="92D050"/>
                </a:solidFill>
                <a:latin typeface="Adobe Caslon Pro" pitchFamily="18" charset="0"/>
              </a:rPr>
              <a:t>% ISTA iterations</a:t>
            </a:r>
            <a:endParaRPr lang="en-US" sz="2200" noProof="0" dirty="0" smtClean="0">
              <a:solidFill>
                <a:srgbClr val="92D050"/>
              </a:solidFill>
              <a:latin typeface="Adobe Caslon Pro" pitchFamily="18" charset="0"/>
            </a:endParaRPr>
          </a:p>
          <a:p>
            <a:pPr marL="2171700" lvl="4" indent="-342900">
              <a:spcBef>
                <a:spcPct val="20000"/>
              </a:spcBef>
              <a:buFont typeface="Adobe Caslon Pro" pitchFamily="18" charset="0"/>
              <a:buChar char="−"/>
            </a:pPr>
            <a:r>
              <a:rPr lang="en-US" sz="2200" dirty="0" smtClean="0">
                <a:solidFill>
                  <a:schemeClr val="bg1"/>
                </a:solidFill>
                <a:latin typeface="Adobe Caslon Pro" pitchFamily="18" charset="0"/>
              </a:rPr>
              <a:t>Reconstruct </a:t>
            </a:r>
            <a:r>
              <a:rPr kumimoji="0" lang="en-US" sz="2200" b="0" i="0" u="none" strike="noStrike" kern="1200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</a:rPr>
              <a:t>                                 </a:t>
            </a:r>
            <a:r>
              <a:rPr kumimoji="0" lang="en-US" sz="2200" b="0" i="0" u="none" strike="noStrike" kern="1200" cap="none" spc="0" normalizeH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Caslon Pro" pitchFamily="18" charset="0"/>
              </a:rPr>
              <a:t>% Gradient</a:t>
            </a:r>
            <a:endParaRPr kumimoji="0" lang="en-US" sz="2200" b="0" i="0" u="none" strike="noStrike" kern="1200" cap="none" spc="0" normalizeH="0" baseline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dobe Caslon Pro" pitchFamily="18" charset="0"/>
            </a:endParaRPr>
          </a:p>
          <a:p>
            <a:pPr marL="2171700" lvl="4" indent="-342900">
              <a:spcBef>
                <a:spcPct val="20000"/>
              </a:spcBef>
              <a:buFont typeface="Adobe Caslon Pro" pitchFamily="18" charset="0"/>
              <a:buChar char="−"/>
              <a:tabLst>
                <a:tab pos="5943600" algn="l"/>
              </a:tabLst>
            </a:pPr>
            <a:r>
              <a:rPr lang="en-US" sz="2200" noProof="0" dirty="0" smtClean="0">
                <a:solidFill>
                  <a:schemeClr val="bg1"/>
                </a:solidFill>
                <a:latin typeface="Adobe Caslon Pro" pitchFamily="18" charset="0"/>
              </a:rPr>
              <a:t>Compute error   </a:t>
            </a:r>
            <a:r>
              <a:rPr lang="en-US" sz="2200" noProof="0" dirty="0" smtClean="0">
                <a:solidFill>
                  <a:srgbClr val="92D050"/>
                </a:solidFill>
                <a:latin typeface="Adobe Caslon Pro" pitchFamily="18" charset="0"/>
              </a:rPr>
              <a:t>	% Gradient</a:t>
            </a:r>
            <a:endParaRPr lang="en-US" sz="2200" noProof="0" dirty="0">
              <a:solidFill>
                <a:srgbClr val="92D050"/>
              </a:solidFill>
              <a:latin typeface="Adobe Caslon Pro" pitchFamily="18" charset="0"/>
            </a:endParaRPr>
          </a:p>
          <a:p>
            <a:pPr marL="2171700" lvl="4" indent="-342900">
              <a:spcBef>
                <a:spcPct val="20000"/>
              </a:spcBef>
              <a:buFont typeface="Adobe Caslon Pro" pitchFamily="18" charset="0"/>
              <a:buChar char="−"/>
              <a:tabLst>
                <a:tab pos="5943600" algn="l"/>
              </a:tabLst>
            </a:pPr>
            <a:r>
              <a:rPr kumimoji="0" lang="en-US" sz="2200" b="0" i="0" u="none" strike="noStrike" kern="1200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</a:rPr>
              <a:t>Propagate error 	</a:t>
            </a:r>
            <a:r>
              <a:rPr kumimoji="0" lang="en-US" sz="2200" b="0" i="0" u="none" strike="noStrike" kern="1200" cap="none" spc="0" normalizeH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dobe Caslon Pro" pitchFamily="18" charset="0"/>
              </a:rPr>
              <a:t>% </a:t>
            </a:r>
            <a:r>
              <a:rPr lang="en-US" sz="2200" dirty="0" smtClean="0">
                <a:solidFill>
                  <a:srgbClr val="92D050"/>
                </a:solidFill>
                <a:latin typeface="Adobe Caslon Pro" pitchFamily="18" charset="0"/>
              </a:rPr>
              <a:t>Gradient</a:t>
            </a:r>
            <a:endParaRPr kumimoji="0" lang="en-US" sz="2200" b="0" i="0" u="none" strike="noStrike" kern="1200" cap="none" spc="0" normalizeH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dobe Caslon Pro" pitchFamily="18" charset="0"/>
            </a:endParaRPr>
          </a:p>
          <a:p>
            <a:pPr marL="2171700" lvl="4" indent="-342900">
              <a:spcBef>
                <a:spcPct val="20000"/>
              </a:spcBef>
              <a:buFont typeface="Adobe Caslon Pro" pitchFamily="18" charset="0"/>
              <a:buChar char="−"/>
            </a:pPr>
            <a:r>
              <a:rPr lang="en-US" sz="2200" noProof="0" dirty="0" smtClean="0">
                <a:solidFill>
                  <a:schemeClr val="bg1"/>
                </a:solidFill>
                <a:latin typeface="Adobe Caslon Pro" pitchFamily="18" charset="0"/>
              </a:rPr>
              <a:t>Gradient step                                </a:t>
            </a:r>
            <a:r>
              <a:rPr lang="en-US" sz="2200" dirty="0" smtClean="0">
                <a:solidFill>
                  <a:srgbClr val="92D050"/>
                </a:solidFill>
                <a:latin typeface="Adobe Caslon Pro" pitchFamily="18" charset="0"/>
              </a:rPr>
              <a:t>% Gradient</a:t>
            </a:r>
            <a:endParaRPr lang="en-US" sz="2200" noProof="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2171700" lvl="4" indent="-342900">
              <a:spcBef>
                <a:spcPct val="20000"/>
              </a:spcBef>
              <a:buFont typeface="Adobe Caslon Pro" pitchFamily="18" charset="0"/>
              <a:buChar char="−"/>
            </a:pPr>
            <a:r>
              <a:rPr lang="en-US" sz="2200" dirty="0" err="1" smtClean="0">
                <a:solidFill>
                  <a:schemeClr val="bg1"/>
                </a:solidFill>
                <a:latin typeface="Adobe Caslon Pro" pitchFamily="18" charset="0"/>
              </a:rPr>
              <a:t>Skrink</a:t>
            </a:r>
            <a:r>
              <a:rPr lang="en-US" sz="2200" dirty="0" smtClean="0">
                <a:solidFill>
                  <a:schemeClr val="bg1"/>
                </a:solidFill>
                <a:latin typeface="Adobe Caslon Pro" pitchFamily="18" charset="0"/>
              </a:rPr>
              <a:t>                                           </a:t>
            </a:r>
            <a:r>
              <a:rPr lang="en-US" sz="2200" dirty="0" smtClean="0">
                <a:solidFill>
                  <a:srgbClr val="92D050"/>
                </a:solidFill>
                <a:latin typeface="Adobe Caslon Pro" pitchFamily="18" charset="0"/>
              </a:rPr>
              <a:t>% Shrinkage</a:t>
            </a:r>
            <a:endParaRPr lang="en-US" sz="22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2171700" lvl="4" indent="-342900">
              <a:spcBef>
                <a:spcPct val="20000"/>
              </a:spcBef>
              <a:buFont typeface="Adobe Caslon Pro" pitchFamily="18" charset="0"/>
              <a:buChar char="−"/>
            </a:pPr>
            <a:r>
              <a:rPr lang="en-US" sz="2200" noProof="0" dirty="0" smtClean="0">
                <a:solidFill>
                  <a:schemeClr val="bg1"/>
                </a:solidFill>
                <a:latin typeface="Adobe Caslon Pro" pitchFamily="18" charset="0"/>
              </a:rPr>
              <a:t>Pool/Update Switches                  </a:t>
            </a:r>
            <a:r>
              <a:rPr lang="en-US" sz="2200" dirty="0" smtClean="0">
                <a:solidFill>
                  <a:srgbClr val="92D050"/>
                </a:solidFill>
                <a:latin typeface="Adobe Caslon Pro" pitchFamily="18" charset="0"/>
              </a:rPr>
              <a:t>% Update Switches</a:t>
            </a:r>
            <a:endParaRPr lang="en-US" sz="2200" noProof="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1714500" lvl="3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Adobe Caslon Pro" pitchFamily="18" charset="0"/>
              </a:rPr>
              <a:t>Update filters   </a:t>
            </a:r>
            <a:r>
              <a:rPr lang="en-US" sz="2200" dirty="0" smtClean="0">
                <a:solidFill>
                  <a:srgbClr val="92D050"/>
                </a:solidFill>
                <a:latin typeface="Adobe Caslon Pro" pitchFamily="18" charset="0"/>
              </a:rPr>
              <a:t>% Learning, via linear CG system</a:t>
            </a:r>
            <a:endParaRPr lang="en-US" sz="2200" noProof="0" dirty="0" smtClean="0">
              <a:solidFill>
                <a:srgbClr val="92D050"/>
              </a:solidFill>
              <a:latin typeface="Adobe Caslon Pro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97455" y="2896680"/>
            <a:ext cx="331470" cy="411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65249" y="3370301"/>
            <a:ext cx="1906982" cy="393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3558" y="3747866"/>
            <a:ext cx="1357009" cy="4114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3978" y="4961390"/>
            <a:ext cx="925830" cy="411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77644" y="4165876"/>
            <a:ext cx="2176272" cy="36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49834" y="4531142"/>
            <a:ext cx="1931670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mail.google.com/mail/?ui=2&amp;ik=0e7ab9cf48&amp;view=att&amp;th=12c7f1f08b195690&amp;attid=0.0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28" name="AutoShape 4" descr="https://mail.google.com/mail/?ui=2&amp;ik=0e7ab9cf48&amp;view=att&amp;th=12c7f1f08b195690&amp;attid=0.0&amp;disp=inline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1263" y="9014"/>
            <a:ext cx="4337331" cy="6848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019222" y="4911769"/>
            <a:ext cx="1905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1</a:t>
            </a:r>
            <a:r>
              <a:rPr lang="en-US" sz="2400" baseline="30000" dirty="0" smtClean="0">
                <a:solidFill>
                  <a:prstClr val="white"/>
                </a:solidFill>
                <a:latin typeface="Adobe Caslon Pro" pitchFamily="18" charset="0"/>
              </a:rPr>
              <a:t>st</a:t>
            </a: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 layer filters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142444" y="4037710"/>
            <a:ext cx="2782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1</a:t>
            </a:r>
            <a:r>
              <a:rPr lang="en-US" sz="2400" baseline="30000" dirty="0" smtClean="0">
                <a:solidFill>
                  <a:prstClr val="white"/>
                </a:solidFill>
                <a:latin typeface="Adobe Caslon Pro" pitchFamily="18" charset="0"/>
              </a:rPr>
              <a:t>st</a:t>
            </a: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 layer feature maps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152126" y="2751275"/>
            <a:ext cx="2773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1</a:t>
            </a:r>
            <a:r>
              <a:rPr lang="en-US" sz="2400" baseline="30000" dirty="0" smtClean="0">
                <a:solidFill>
                  <a:prstClr val="white"/>
                </a:solidFill>
                <a:latin typeface="Adobe Caslon Pro" pitchFamily="18" charset="0"/>
              </a:rPr>
              <a:t>st</a:t>
            </a:r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 layer pooled maps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834877" y="1890662"/>
            <a:ext cx="2090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2nd layer filters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958099" y="1245202"/>
            <a:ext cx="2967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2nd layer feature maps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967780" y="52896"/>
            <a:ext cx="2957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prstClr val="white"/>
                </a:solidFill>
                <a:latin typeface="Adobe Caslon Pro" pitchFamily="18" charset="0"/>
              </a:rPr>
              <a:t>2nd layer pooled maps</a:t>
            </a:r>
            <a:endParaRPr lang="en-US" sz="14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43754" y="5634318"/>
            <a:ext cx="31869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bertus Extra Bold" pitchFamily="34" charset="0"/>
                <a:ea typeface="+mj-ea"/>
                <a:cs typeface="+mj-cs"/>
              </a:rPr>
              <a:t>Toy Input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bertus Extra Bold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layer</a:t>
            </a:r>
          </a:p>
          <a:p>
            <a:pPr lvl="1"/>
            <a:r>
              <a:rPr lang="en-US" dirty="0" err="1" smtClean="0"/>
              <a:t>Convolutional</a:t>
            </a:r>
            <a:r>
              <a:rPr lang="en-US" dirty="0" smtClean="0"/>
              <a:t> Sparse Coding</a:t>
            </a:r>
          </a:p>
          <a:p>
            <a:pPr lvl="1"/>
            <a:r>
              <a:rPr lang="en-US" dirty="0" smtClean="0"/>
              <a:t>Max Pooling</a:t>
            </a:r>
          </a:p>
          <a:p>
            <a:r>
              <a:rPr lang="en-US" dirty="0" smtClean="0"/>
              <a:t>Multiple layers</a:t>
            </a:r>
          </a:p>
          <a:p>
            <a:pPr lvl="1"/>
            <a:r>
              <a:rPr lang="en-US" dirty="0" smtClean="0"/>
              <a:t>Multi-layer inference</a:t>
            </a:r>
          </a:p>
          <a:p>
            <a:pPr lvl="1"/>
            <a:r>
              <a:rPr lang="en-US" dirty="0" smtClean="0"/>
              <a:t>Filter learning</a:t>
            </a:r>
          </a:p>
          <a:p>
            <a:r>
              <a:rPr lang="en-US" dirty="0" smtClean="0">
                <a:solidFill>
                  <a:srgbClr val="EAB200"/>
                </a:solidFill>
              </a:rPr>
              <a:t>Comparison to related methods</a:t>
            </a:r>
          </a:p>
          <a:p>
            <a:r>
              <a:rPr lang="en-US" dirty="0" smtClean="0"/>
              <a:t>Experiments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47" y="1466918"/>
            <a:ext cx="9016254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Good representations are key to many tasks in vision</a:t>
            </a:r>
          </a:p>
          <a:p>
            <a:pPr lvl="1"/>
            <a:endParaRPr lang="en-US" sz="2400" dirty="0" smtClean="0"/>
          </a:p>
          <a:p>
            <a:pPr lvl="1"/>
            <a:endParaRPr lang="en-US" sz="1400" dirty="0" smtClean="0"/>
          </a:p>
          <a:p>
            <a:r>
              <a:rPr lang="en-US" sz="2800" dirty="0" smtClean="0"/>
              <a:t>Edge-based representations are basis of many models</a:t>
            </a:r>
          </a:p>
          <a:p>
            <a:pPr lvl="1"/>
            <a:r>
              <a:rPr lang="en-US" sz="2400" dirty="0" smtClean="0"/>
              <a:t>SIFT [Lowe’04], HOG [</a:t>
            </a:r>
            <a:r>
              <a:rPr lang="en-US" sz="2400" dirty="0" err="1" smtClean="0"/>
              <a:t>Dalal</a:t>
            </a:r>
            <a:r>
              <a:rPr lang="en-US" sz="2400" dirty="0" smtClean="0"/>
              <a:t> &amp; </a:t>
            </a:r>
            <a:r>
              <a:rPr lang="en-US" sz="2400" dirty="0" err="1" smtClean="0"/>
              <a:t>Triggs</a:t>
            </a:r>
            <a:r>
              <a:rPr lang="en-US" sz="2400" dirty="0" smtClean="0"/>
              <a:t> ’05] &amp; others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659" y="3941755"/>
            <a:ext cx="1969452" cy="2286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674132" y="6211669"/>
            <a:ext cx="3811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dobe Caslon Pro" pitchFamily="18" charset="0"/>
              </a:rPr>
              <a:t>Felzenszwalb</a:t>
            </a: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,  </a:t>
            </a:r>
            <a:r>
              <a:rPr lang="en-US" dirty="0" err="1" smtClean="0">
                <a:solidFill>
                  <a:schemeClr val="bg1"/>
                </a:solidFill>
                <a:latin typeface="Adobe Caslon Pro" pitchFamily="18" charset="0"/>
              </a:rPr>
              <a:t>Girshick</a:t>
            </a: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, </a:t>
            </a:r>
            <a:b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</a:br>
            <a:r>
              <a:rPr lang="en-US" dirty="0" err="1" smtClean="0">
                <a:solidFill>
                  <a:schemeClr val="bg1"/>
                </a:solidFill>
                <a:latin typeface="Adobe Caslon Pro" pitchFamily="18" charset="0"/>
              </a:rPr>
              <a:t>McAllester</a:t>
            </a: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 and </a:t>
            </a:r>
            <a:r>
              <a:rPr lang="en-US" dirty="0" err="1" smtClean="0">
                <a:solidFill>
                  <a:schemeClr val="bg1"/>
                </a:solidFill>
                <a:latin typeface="Adobe Caslon Pro" pitchFamily="18" charset="0"/>
              </a:rPr>
              <a:t>Ramanan</a:t>
            </a: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, PAMI 2007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8721" y="4138673"/>
            <a:ext cx="3924578" cy="1855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22059" y="5424025"/>
            <a:ext cx="2886700" cy="51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64088" y="4992491"/>
            <a:ext cx="776824" cy="349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4531953" y="6104885"/>
            <a:ext cx="44852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Yan &amp; Huang </a:t>
            </a:r>
            <a:b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dobe Caslon Pro" pitchFamily="18" charset="0"/>
              </a:rPr>
              <a:t>(Winner of PASCAL 2010 classification competition)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87" y="1411941"/>
            <a:ext cx="8592671" cy="5446059"/>
          </a:xfrm>
        </p:spPr>
        <p:txBody>
          <a:bodyPr>
            <a:noAutofit/>
          </a:bodyPr>
          <a:lstStyle/>
          <a:p>
            <a:r>
              <a:rPr lang="en-US" sz="2000" dirty="0" err="1" smtClean="0"/>
              <a:t>Convolutional</a:t>
            </a:r>
            <a:r>
              <a:rPr lang="en-US" sz="2000" dirty="0" smtClean="0"/>
              <a:t> Sparse Coding</a:t>
            </a:r>
          </a:p>
          <a:p>
            <a:pPr lvl="1"/>
            <a:r>
              <a:rPr lang="en-US" sz="1400" dirty="0" err="1" smtClean="0"/>
              <a:t>Zeiler</a:t>
            </a:r>
            <a:r>
              <a:rPr lang="en-US" sz="1400" dirty="0" smtClean="0"/>
              <a:t>, Krishnan, Taylor &amp; Fergus [CVPR ’10]</a:t>
            </a:r>
          </a:p>
          <a:p>
            <a:pPr lvl="1"/>
            <a:r>
              <a:rPr lang="en-US" sz="1400" dirty="0" err="1" smtClean="0"/>
              <a:t>Kavukcuoglu</a:t>
            </a:r>
            <a:r>
              <a:rPr lang="en-US" sz="1400" dirty="0" smtClean="0"/>
              <a:t>, </a:t>
            </a:r>
            <a:r>
              <a:rPr lang="en-US" sz="1400" dirty="0" err="1" smtClean="0"/>
              <a:t>Sermanet</a:t>
            </a:r>
            <a:r>
              <a:rPr lang="en-US" sz="1400" dirty="0" smtClean="0"/>
              <a:t>, </a:t>
            </a:r>
            <a:r>
              <a:rPr lang="en-US" sz="1400" dirty="0" err="1" smtClean="0"/>
              <a:t>Boureau</a:t>
            </a:r>
            <a:r>
              <a:rPr lang="en-US" sz="1400" dirty="0" smtClean="0"/>
              <a:t>, </a:t>
            </a:r>
            <a:r>
              <a:rPr lang="en-US" sz="1400" dirty="0" err="1" smtClean="0"/>
              <a:t>Gregor</a:t>
            </a:r>
            <a:r>
              <a:rPr lang="en-US" sz="1400" dirty="0" smtClean="0"/>
              <a:t>, Mathieu &amp; </a:t>
            </a:r>
            <a:r>
              <a:rPr lang="en-US" sz="1400" dirty="0" err="1" smtClean="0"/>
              <a:t>LeCun</a:t>
            </a:r>
            <a:r>
              <a:rPr lang="en-US" sz="1400" dirty="0" smtClean="0"/>
              <a:t> [NIPS ’10]</a:t>
            </a:r>
          </a:p>
          <a:p>
            <a:pPr lvl="1"/>
            <a:r>
              <a:rPr lang="en-US" sz="1400" dirty="0" smtClean="0"/>
              <a:t>Chen, </a:t>
            </a:r>
            <a:r>
              <a:rPr lang="en-US" sz="1400" dirty="0" err="1" smtClean="0"/>
              <a:t>Spario</a:t>
            </a:r>
            <a:r>
              <a:rPr lang="en-US" sz="1400" dirty="0" smtClean="0"/>
              <a:t>, </a:t>
            </a:r>
            <a:r>
              <a:rPr lang="en-US" sz="1400" dirty="0" err="1" smtClean="0"/>
              <a:t>Dunson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Carin</a:t>
            </a:r>
            <a:r>
              <a:rPr lang="en-US" sz="1400" dirty="0" smtClean="0"/>
              <a:t> [JMLR submitted]</a:t>
            </a:r>
          </a:p>
          <a:p>
            <a:pPr lvl="1">
              <a:buFont typeface="Wingdings" pitchFamily="2" charset="2"/>
              <a:buChar char="§"/>
            </a:pPr>
            <a:r>
              <a:rPr lang="en-US" sz="1600" dirty="0" smtClean="0">
                <a:solidFill>
                  <a:srgbClr val="EAB200"/>
                </a:solidFill>
              </a:rPr>
              <a:t>Only 2 layer models</a:t>
            </a:r>
          </a:p>
          <a:p>
            <a:pPr lvl="1">
              <a:buNone/>
            </a:pPr>
            <a:endParaRPr lang="en-US" sz="300" dirty="0" smtClean="0"/>
          </a:p>
          <a:p>
            <a:r>
              <a:rPr lang="en-US" sz="2000" dirty="0" smtClean="0"/>
              <a:t>Deep Learning</a:t>
            </a:r>
          </a:p>
          <a:p>
            <a:pPr lvl="1"/>
            <a:r>
              <a:rPr lang="en-US" sz="1600" dirty="0" smtClean="0"/>
              <a:t>Hinton &amp; </a:t>
            </a:r>
            <a:r>
              <a:rPr lang="en-US" sz="1600" dirty="0" err="1" smtClean="0"/>
              <a:t>Salakhutdinov</a:t>
            </a:r>
            <a:r>
              <a:rPr lang="en-US" sz="1600" dirty="0" smtClean="0"/>
              <a:t> [Science ‘06]</a:t>
            </a:r>
          </a:p>
          <a:p>
            <a:pPr lvl="1"/>
            <a:r>
              <a:rPr lang="en-US" sz="1600" dirty="0" err="1" smtClean="0"/>
              <a:t>Ranzato</a:t>
            </a:r>
            <a:r>
              <a:rPr lang="en-US" sz="1600" dirty="0" smtClean="0"/>
              <a:t>, Poultney, Chopra &amp; </a:t>
            </a:r>
            <a:r>
              <a:rPr lang="en-US" sz="1600" dirty="0" err="1" smtClean="0"/>
              <a:t>LeCun</a:t>
            </a:r>
            <a:r>
              <a:rPr lang="en-US" sz="1600" dirty="0" smtClean="0"/>
              <a:t> [NIPS ‘06]</a:t>
            </a:r>
          </a:p>
          <a:p>
            <a:pPr lvl="1"/>
            <a:r>
              <a:rPr lang="en-US" sz="1600" dirty="0" err="1" smtClean="0"/>
              <a:t>Bengio</a:t>
            </a:r>
            <a:r>
              <a:rPr lang="en-US" sz="1600" dirty="0" smtClean="0"/>
              <a:t>, </a:t>
            </a:r>
            <a:r>
              <a:rPr lang="en-US" sz="1600" dirty="0" err="1" smtClean="0"/>
              <a:t>Lamblin</a:t>
            </a:r>
            <a:r>
              <a:rPr lang="en-US" sz="1600" dirty="0" smtClean="0"/>
              <a:t>, </a:t>
            </a:r>
            <a:r>
              <a:rPr lang="en-US" sz="1600" dirty="0" err="1" smtClean="0"/>
              <a:t>Popovici</a:t>
            </a:r>
            <a:r>
              <a:rPr lang="en-US" sz="1600" dirty="0" smtClean="0"/>
              <a:t> &amp; </a:t>
            </a:r>
            <a:r>
              <a:rPr lang="en-US" sz="1600" dirty="0" err="1" smtClean="0"/>
              <a:t>Larochelle</a:t>
            </a:r>
            <a:r>
              <a:rPr lang="en-US" sz="1600" dirty="0" smtClean="0"/>
              <a:t> [NIPS ‘05]</a:t>
            </a:r>
          </a:p>
          <a:p>
            <a:pPr lvl="1"/>
            <a:r>
              <a:rPr lang="en-US" sz="1600" dirty="0" smtClean="0"/>
              <a:t>Vincent, </a:t>
            </a:r>
            <a:r>
              <a:rPr lang="en-US" sz="1600" dirty="0" err="1" smtClean="0"/>
              <a:t>Larochelle</a:t>
            </a:r>
            <a:r>
              <a:rPr lang="en-US" sz="1600" dirty="0" smtClean="0"/>
              <a:t>, </a:t>
            </a:r>
            <a:r>
              <a:rPr lang="en-US" sz="1600" dirty="0" err="1" smtClean="0"/>
              <a:t>Bengio</a:t>
            </a:r>
            <a:r>
              <a:rPr lang="en-US" sz="1600" dirty="0" smtClean="0"/>
              <a:t> &amp; </a:t>
            </a:r>
            <a:r>
              <a:rPr lang="en-US" sz="1600" dirty="0" err="1" smtClean="0"/>
              <a:t>Manzagol</a:t>
            </a:r>
            <a:r>
              <a:rPr lang="en-US" sz="1600" dirty="0" smtClean="0"/>
              <a:t> [ICML ‘08]</a:t>
            </a:r>
          </a:p>
          <a:p>
            <a:pPr lvl="1"/>
            <a:r>
              <a:rPr lang="en-US" sz="1600" dirty="0" smtClean="0"/>
              <a:t>Lee, Grosse, </a:t>
            </a:r>
            <a:r>
              <a:rPr lang="en-US" sz="1600" dirty="0" err="1" smtClean="0"/>
              <a:t>Ranganth</a:t>
            </a:r>
            <a:r>
              <a:rPr lang="en-US" sz="1600" dirty="0" smtClean="0"/>
              <a:t> &amp; Ng [ICML ‘09]</a:t>
            </a:r>
          </a:p>
          <a:p>
            <a:pPr lvl="1"/>
            <a:r>
              <a:rPr lang="en-US" sz="1600" dirty="0" smtClean="0"/>
              <a:t>Jarrett, </a:t>
            </a:r>
            <a:r>
              <a:rPr lang="en-US" sz="1600" dirty="0" err="1" smtClean="0"/>
              <a:t>Kavukcuoglu</a:t>
            </a:r>
            <a:r>
              <a:rPr lang="en-US" sz="1600" dirty="0" smtClean="0"/>
              <a:t>, </a:t>
            </a:r>
            <a:r>
              <a:rPr lang="en-US" sz="1600" dirty="0" err="1" smtClean="0"/>
              <a:t>Ranzato</a:t>
            </a:r>
            <a:r>
              <a:rPr lang="en-US" sz="1600" dirty="0" smtClean="0"/>
              <a:t> &amp; </a:t>
            </a:r>
            <a:r>
              <a:rPr lang="en-US" sz="1600" dirty="0" err="1" smtClean="0"/>
              <a:t>LeCun</a:t>
            </a:r>
            <a:r>
              <a:rPr lang="en-US" sz="1600" dirty="0" smtClean="0"/>
              <a:t> [ICCV ‘09]</a:t>
            </a:r>
          </a:p>
          <a:p>
            <a:pPr lvl="1"/>
            <a:r>
              <a:rPr lang="en-US" sz="1600" dirty="0" err="1" smtClean="0"/>
              <a:t>Ranzato</a:t>
            </a:r>
            <a:r>
              <a:rPr lang="en-US" sz="1600" dirty="0" smtClean="0"/>
              <a:t>, </a:t>
            </a:r>
            <a:r>
              <a:rPr lang="en-US" sz="1600" dirty="0" err="1" smtClean="0"/>
              <a:t>Mnih</a:t>
            </a:r>
            <a:r>
              <a:rPr lang="en-US" sz="1600" dirty="0" smtClean="0"/>
              <a:t>, Hinton [CVPR’11]</a:t>
            </a:r>
          </a:p>
          <a:p>
            <a:pPr lvl="1"/>
            <a:r>
              <a:rPr lang="en-US" sz="1400" dirty="0" smtClean="0">
                <a:solidFill>
                  <a:srgbClr val="EAB200"/>
                </a:solidFill>
              </a:rPr>
              <a:t>Reconstruct layer below, not input</a:t>
            </a:r>
          </a:p>
          <a:p>
            <a:pPr lvl="1"/>
            <a:endParaRPr lang="en-US" sz="1400" dirty="0" smtClean="0">
              <a:solidFill>
                <a:srgbClr val="EAB200"/>
              </a:solidFill>
            </a:endParaRPr>
          </a:p>
          <a:p>
            <a:r>
              <a:rPr lang="en-US" sz="2000" dirty="0" smtClean="0"/>
              <a:t>Deep </a:t>
            </a:r>
            <a:r>
              <a:rPr lang="en-US" sz="2000" dirty="0"/>
              <a:t>Boltzmann Machines </a:t>
            </a:r>
          </a:p>
          <a:p>
            <a:pPr lvl="1"/>
            <a:r>
              <a:rPr lang="en-US" sz="1800" dirty="0" err="1"/>
              <a:t>Salakhutdinov</a:t>
            </a:r>
            <a:r>
              <a:rPr lang="en-US" sz="1800" dirty="0"/>
              <a:t> &amp; Hinton [</a:t>
            </a:r>
            <a:r>
              <a:rPr lang="en-US" sz="1800" dirty="0" err="1" smtClean="0"/>
              <a:t>AIStats</a:t>
            </a:r>
            <a:r>
              <a:rPr lang="en-US" sz="1800" dirty="0" smtClean="0"/>
              <a:t> </a:t>
            </a:r>
            <a:r>
              <a:rPr lang="fr-FR" sz="1800" dirty="0"/>
              <a:t>’</a:t>
            </a:r>
            <a:r>
              <a:rPr lang="en-US" sz="1800" dirty="0"/>
              <a:t>09] 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solidFill>
                <a:srgbClr val="EAB200"/>
              </a:solidFill>
            </a:endParaRPr>
          </a:p>
          <a:p>
            <a:pPr lvl="1">
              <a:buFont typeface="Wingdings" pitchFamily="2" charset="2"/>
              <a:buChar char="§"/>
            </a:pPr>
            <a:endParaRPr lang="en-US" sz="2000" dirty="0">
              <a:solidFill>
                <a:srgbClr val="EAB2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Convolutional Nets</a:t>
            </a:r>
            <a:endParaRPr lang="en-US" dirty="0"/>
          </a:p>
        </p:txBody>
      </p:sp>
      <p:pic>
        <p:nvPicPr>
          <p:cNvPr id="4" name="Content Placeholder 3" descr="lenet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398588"/>
            <a:ext cx="8229600" cy="2365903"/>
          </a:xfrm>
        </p:spPr>
      </p:pic>
      <p:sp>
        <p:nvSpPr>
          <p:cNvPr id="5" name="TextBox 4"/>
          <p:cNvSpPr txBox="1"/>
          <p:nvPr/>
        </p:nvSpPr>
        <p:spPr>
          <a:xfrm>
            <a:off x="3620386" y="3802591"/>
            <a:ext cx="185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white"/>
                </a:solidFill>
                <a:latin typeface="Adobe Caslon Pro" pitchFamily="18" charset="0"/>
              </a:rPr>
              <a:t>LeCun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 </a:t>
            </a:r>
            <a:r>
              <a:rPr lang="en-US" i="1" dirty="0" smtClean="0">
                <a:solidFill>
                  <a:prstClr val="white"/>
                </a:solidFill>
                <a:latin typeface="Adobe Caslon Pro" pitchFamily="18" charset="0"/>
              </a:rPr>
              <a:t>et al.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 1989</a:t>
            </a:r>
            <a:endParaRPr lang="en-US" dirty="0">
              <a:solidFill>
                <a:prstClr val="white"/>
              </a:solidFill>
              <a:latin typeface="Adobe Caslon Pro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24400" y="17526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 smtClean="0">
              <a:solidFill>
                <a:srgbClr val="000000"/>
              </a:solidFill>
            </a:endParaRP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  <a:defRPr/>
            </a:pP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4466598"/>
            <a:ext cx="4114800" cy="16804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2400" b="1" dirty="0" smtClean="0">
                <a:solidFill>
                  <a:prstClr val="white"/>
                </a:solidFill>
                <a:latin typeface="Adobe Caslon Pro" pitchFamily="18" charset="0"/>
              </a:rPr>
              <a:t>Deconvolutional Networks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Top-down decomposition with convolutions in feature space.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Non-trivial unsupervised optimization procedure involving sparsity.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2425" y="4495173"/>
            <a:ext cx="4114800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2400" b="1" dirty="0" smtClean="0">
                <a:solidFill>
                  <a:prstClr val="white"/>
                </a:solidFill>
                <a:latin typeface="Adobe Caslon Pro" pitchFamily="18" charset="0"/>
              </a:rPr>
              <a:t>Convolutional Networks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Bottom-up filtering with convolutions in image space.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Trained supervised requiring labeled data.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5400000" flipH="1" flipV="1">
            <a:off x="3642205" y="5301143"/>
            <a:ext cx="174529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05"/>
          <p:cNvSpPr/>
          <p:nvPr/>
        </p:nvSpPr>
        <p:spPr>
          <a:xfrm>
            <a:off x="1209674" y="3419474"/>
            <a:ext cx="2257425" cy="300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87" y="1411941"/>
            <a:ext cx="8592671" cy="5446059"/>
          </a:xfrm>
        </p:spPr>
        <p:txBody>
          <a:bodyPr>
            <a:noAutofit/>
          </a:bodyPr>
          <a:lstStyle/>
          <a:p>
            <a:r>
              <a:rPr lang="en-US" sz="2800" dirty="0" smtClean="0"/>
              <a:t>Hierarchical vision models</a:t>
            </a:r>
          </a:p>
          <a:p>
            <a:pPr lvl="1"/>
            <a:r>
              <a:rPr lang="en-US" sz="2400" dirty="0" smtClean="0"/>
              <a:t>Zhu &amp; Mumford [F&amp;T ‘06]</a:t>
            </a:r>
          </a:p>
          <a:p>
            <a:pPr lvl="1"/>
            <a:r>
              <a:rPr lang="en-US" sz="2400" dirty="0" err="1" smtClean="0"/>
              <a:t>Tu</a:t>
            </a:r>
            <a:r>
              <a:rPr lang="en-US" sz="2400" dirty="0" smtClean="0"/>
              <a:t> &amp; Zhu [IJCV ‘06]</a:t>
            </a:r>
          </a:p>
          <a:p>
            <a:pPr lvl="1"/>
            <a:r>
              <a:rPr lang="en-US" sz="2400" dirty="0" err="1" smtClean="0"/>
              <a:t>Serre</a:t>
            </a:r>
            <a:r>
              <a:rPr lang="en-US" sz="2400" dirty="0" smtClean="0"/>
              <a:t>, Wolf &amp; </a:t>
            </a:r>
            <a:r>
              <a:rPr lang="en-US" sz="2400" dirty="0" err="1" smtClean="0"/>
              <a:t>Poggio</a:t>
            </a:r>
            <a:r>
              <a:rPr lang="en-US" sz="2400" dirty="0" smtClean="0"/>
              <a:t>  [CVPR ‘05]</a:t>
            </a:r>
          </a:p>
          <a:p>
            <a:pPr lvl="1"/>
            <a:endParaRPr lang="en-US" sz="2400" dirty="0" smtClean="0"/>
          </a:p>
          <a:p>
            <a:pPr lvl="1"/>
            <a:endParaRPr lang="en-US" sz="18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/>
          <a:srcRect l="7382"/>
          <a:stretch>
            <a:fillRect/>
          </a:stretch>
        </p:blipFill>
        <p:spPr bwMode="auto">
          <a:xfrm>
            <a:off x="5617685" y="1216025"/>
            <a:ext cx="3221515" cy="28208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671345" y="4034909"/>
            <a:ext cx="316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prstClr val="white"/>
                </a:solidFill>
                <a:latin typeface="Adobe Caslon Pro" pitchFamily="18" charset="0"/>
              </a:rPr>
              <a:t>Fidler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 &amp; </a:t>
            </a:r>
            <a:r>
              <a:rPr lang="en-US" dirty="0" err="1" smtClean="0">
                <a:solidFill>
                  <a:prstClr val="white"/>
                </a:solidFill>
                <a:latin typeface="Adobe Caslon Pro" pitchFamily="18" charset="0"/>
              </a:rPr>
              <a:t>Leonardis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 [CVPR ’07]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2474" y="4426647"/>
            <a:ext cx="3686175" cy="2031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760740" y="6460093"/>
            <a:ext cx="2967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Zhu &amp; </a:t>
            </a:r>
            <a:r>
              <a:rPr lang="en-US" dirty="0" err="1" smtClean="0">
                <a:solidFill>
                  <a:prstClr val="white"/>
                </a:solidFill>
                <a:latin typeface="Adobe Caslon Pro" pitchFamily="18" charset="0"/>
              </a:rPr>
              <a:t>Yuille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 [NIPS ’07]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09675" y="3304075"/>
            <a:ext cx="2295525" cy="3115773"/>
            <a:chOff x="0" y="1066800"/>
            <a:chExt cx="4343400" cy="4953000"/>
          </a:xfrm>
        </p:grpSpPr>
        <p:pic>
          <p:nvPicPr>
            <p:cNvPr id="10" name="Picture 2" descr="tiger5_tes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4648200"/>
              <a:ext cx="42672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Line 5"/>
            <p:cNvSpPr>
              <a:spLocks noChangeShapeType="1"/>
            </p:cNvSpPr>
            <p:nvPr/>
          </p:nvSpPr>
          <p:spPr bwMode="auto">
            <a:xfrm rot="290364" flipV="1">
              <a:off x="4037013" y="3962400"/>
              <a:ext cx="306387" cy="28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oup 6"/>
            <p:cNvGrpSpPr>
              <a:grpSpLocks/>
            </p:cNvGrpSpPr>
            <p:nvPr/>
          </p:nvGrpSpPr>
          <p:grpSpPr bwMode="auto">
            <a:xfrm>
              <a:off x="457200" y="3756025"/>
              <a:ext cx="3363911" cy="265113"/>
              <a:chOff x="2160" y="7920"/>
              <a:chExt cx="7920" cy="540"/>
            </a:xfrm>
          </p:grpSpPr>
          <p:grpSp>
            <p:nvGrpSpPr>
              <p:cNvPr id="195" name="Group 7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203" name="Oval 8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04" name="Oval 9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96" name="Oval 10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97" name="Oval 11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98" name="Oval 12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99" name="Oval 13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grpSp>
            <p:nvGrpSpPr>
              <p:cNvPr id="200" name="Group 14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201" name="Oval 15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202" name="Oval 16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558800" y="3873500"/>
              <a:ext cx="3363911" cy="265113"/>
              <a:chOff x="2160" y="7920"/>
              <a:chExt cx="7920" cy="540"/>
            </a:xfrm>
          </p:grpSpPr>
          <p:grpSp>
            <p:nvGrpSpPr>
              <p:cNvPr id="185" name="Group 18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193" name="Oval 19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94" name="Oval 20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86" name="Oval 21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87" name="Oval 22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9933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88" name="Oval 23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89" name="Oval 24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grpSp>
            <p:nvGrpSpPr>
              <p:cNvPr id="190" name="Group 25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191" name="Oval 26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92" name="Oval 27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4" name="Group 28"/>
            <p:cNvGrpSpPr>
              <a:grpSpLocks/>
            </p:cNvGrpSpPr>
            <p:nvPr/>
          </p:nvGrpSpPr>
          <p:grpSpPr bwMode="auto">
            <a:xfrm>
              <a:off x="660400" y="3990975"/>
              <a:ext cx="3363911" cy="265113"/>
              <a:chOff x="2160" y="7920"/>
              <a:chExt cx="7920" cy="540"/>
            </a:xfrm>
          </p:grpSpPr>
          <p:grpSp>
            <p:nvGrpSpPr>
              <p:cNvPr id="175" name="Group 29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183" name="Oval 30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84" name="Oval 31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76" name="Oval 32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77" name="Oval 33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78" name="Oval 34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79" name="Oval 35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grpSp>
            <p:nvGrpSpPr>
              <p:cNvPr id="180" name="Group 36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181" name="Oval 37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9933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82" name="Oval 38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5" name="Group 39"/>
            <p:cNvGrpSpPr>
              <a:grpSpLocks/>
            </p:cNvGrpSpPr>
            <p:nvPr/>
          </p:nvGrpSpPr>
          <p:grpSpPr bwMode="auto">
            <a:xfrm>
              <a:off x="763588" y="4108450"/>
              <a:ext cx="681037" cy="265113"/>
              <a:chOff x="2160" y="7920"/>
              <a:chExt cx="1605" cy="540"/>
            </a:xfrm>
          </p:grpSpPr>
          <p:sp>
            <p:nvSpPr>
              <p:cNvPr id="173" name="Oval 40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74" name="Oval 41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6" name="Oval 42"/>
            <p:cNvSpPr>
              <a:spLocks noChangeArrowheads="1"/>
            </p:cNvSpPr>
            <p:nvPr/>
          </p:nvSpPr>
          <p:spPr bwMode="auto">
            <a:xfrm>
              <a:off x="1655763" y="4108450"/>
              <a:ext cx="228600" cy="26511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7" name="Oval 43"/>
            <p:cNvSpPr>
              <a:spLocks noChangeArrowheads="1"/>
            </p:cNvSpPr>
            <p:nvPr/>
          </p:nvSpPr>
          <p:spPr bwMode="auto">
            <a:xfrm>
              <a:off x="2063750" y="4108450"/>
              <a:ext cx="228600" cy="26511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grpSp>
          <p:nvGrpSpPr>
            <p:cNvPr id="18" name="Group 44"/>
            <p:cNvGrpSpPr>
              <a:grpSpLocks/>
            </p:cNvGrpSpPr>
            <p:nvPr/>
          </p:nvGrpSpPr>
          <p:grpSpPr bwMode="auto">
            <a:xfrm>
              <a:off x="3446463" y="4108450"/>
              <a:ext cx="681037" cy="265113"/>
              <a:chOff x="2160" y="7920"/>
              <a:chExt cx="1605" cy="540"/>
            </a:xfrm>
          </p:grpSpPr>
          <p:sp>
            <p:nvSpPr>
              <p:cNvPr id="171" name="Oval 45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72" name="Oval 46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9" name="Line 47"/>
            <p:cNvSpPr>
              <a:spLocks noChangeShapeType="1"/>
            </p:cNvSpPr>
            <p:nvPr/>
          </p:nvSpPr>
          <p:spPr bwMode="auto">
            <a:xfrm rot="13521615" flipH="1">
              <a:off x="1517651" y="3638550"/>
              <a:ext cx="311150" cy="158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0" name="Group 48"/>
            <p:cNvGrpSpPr>
              <a:grpSpLocks/>
            </p:cNvGrpSpPr>
            <p:nvPr/>
          </p:nvGrpSpPr>
          <p:grpSpPr bwMode="auto">
            <a:xfrm>
              <a:off x="457199" y="1905029"/>
              <a:ext cx="3886196" cy="881070"/>
              <a:chOff x="2160" y="7380"/>
              <a:chExt cx="9150" cy="1800"/>
            </a:xfrm>
          </p:grpSpPr>
          <p:sp>
            <p:nvSpPr>
              <p:cNvPr id="125" name="Line 49"/>
              <p:cNvSpPr>
                <a:spLocks noChangeShapeType="1"/>
              </p:cNvSpPr>
              <p:nvPr/>
            </p:nvSpPr>
            <p:spPr bwMode="auto">
              <a:xfrm rot="290364" flipV="1">
                <a:off x="10590" y="8340"/>
                <a:ext cx="72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26" name="Group 50"/>
              <p:cNvGrpSpPr>
                <a:grpSpLocks/>
              </p:cNvGrpSpPr>
              <p:nvPr/>
            </p:nvGrpSpPr>
            <p:grpSpPr bwMode="auto">
              <a:xfrm>
                <a:off x="2160" y="7920"/>
                <a:ext cx="7920" cy="540"/>
                <a:chOff x="2160" y="7920"/>
                <a:chExt cx="7920" cy="540"/>
              </a:xfrm>
            </p:grpSpPr>
            <p:grpSp>
              <p:nvGrpSpPr>
                <p:cNvPr id="161" name="Group 51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9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70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2" name="Oval 54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3" name="Oval 55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4" name="Oval 56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5" name="Oval 57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6" name="Group 58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7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27" name="Group 61"/>
              <p:cNvGrpSpPr>
                <a:grpSpLocks/>
              </p:cNvGrpSpPr>
              <p:nvPr/>
            </p:nvGrpSpPr>
            <p:grpSpPr bwMode="auto">
              <a:xfrm>
                <a:off x="2400" y="8160"/>
                <a:ext cx="7920" cy="540"/>
                <a:chOff x="2160" y="7920"/>
                <a:chExt cx="7920" cy="540"/>
              </a:xfrm>
            </p:grpSpPr>
            <p:grpSp>
              <p:nvGrpSpPr>
                <p:cNvPr id="151" name="Group 62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59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0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52" name="Oval 65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53" name="Oval 66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54" name="Oval 67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55" name="Oval 68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56" name="Group 69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57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58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28" name="Group 72"/>
              <p:cNvGrpSpPr>
                <a:grpSpLocks/>
              </p:cNvGrpSpPr>
              <p:nvPr/>
            </p:nvGrpSpPr>
            <p:grpSpPr bwMode="auto">
              <a:xfrm>
                <a:off x="2640" y="8400"/>
                <a:ext cx="7920" cy="540"/>
                <a:chOff x="2160" y="7920"/>
                <a:chExt cx="7920" cy="540"/>
              </a:xfrm>
            </p:grpSpPr>
            <p:grpSp>
              <p:nvGrpSpPr>
                <p:cNvPr id="141" name="Group 73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49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50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42" name="Oval 76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43" name="Oval 77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44" name="Oval 78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45" name="Oval 79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46" name="Group 80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47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48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29" name="Group 83"/>
              <p:cNvGrpSpPr>
                <a:grpSpLocks/>
              </p:cNvGrpSpPr>
              <p:nvPr/>
            </p:nvGrpSpPr>
            <p:grpSpPr bwMode="auto">
              <a:xfrm>
                <a:off x="2880" y="8640"/>
                <a:ext cx="7920" cy="540"/>
                <a:chOff x="2160" y="7920"/>
                <a:chExt cx="7920" cy="540"/>
              </a:xfrm>
            </p:grpSpPr>
            <p:grpSp>
              <p:nvGrpSpPr>
                <p:cNvPr id="131" name="Group 84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39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40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32" name="Oval 87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33" name="Oval 88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34" name="Oval 89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35" name="Oval 90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36" name="Group 91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37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38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130" name="Line 94"/>
              <p:cNvSpPr>
                <a:spLocks noChangeShapeType="1"/>
              </p:cNvSpPr>
              <p:nvPr/>
            </p:nvSpPr>
            <p:spPr bwMode="auto">
              <a:xfrm rot="13521615" flipH="1">
                <a:off x="4705" y="7679"/>
                <a:ext cx="634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1" name="Line 95"/>
            <p:cNvSpPr>
              <a:spLocks noChangeShapeType="1"/>
            </p:cNvSpPr>
            <p:nvPr/>
          </p:nvSpPr>
          <p:spPr bwMode="auto">
            <a:xfrm flipV="1">
              <a:off x="2362200" y="4251325"/>
              <a:ext cx="1068388" cy="10064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96"/>
            <p:cNvSpPr>
              <a:spLocks noChangeShapeType="1"/>
            </p:cNvSpPr>
            <p:nvPr/>
          </p:nvSpPr>
          <p:spPr bwMode="auto">
            <a:xfrm flipH="1">
              <a:off x="2209800" y="4151313"/>
              <a:ext cx="657225" cy="1106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Line 97"/>
            <p:cNvSpPr>
              <a:spLocks noChangeShapeType="1"/>
            </p:cNvSpPr>
            <p:nvPr/>
          </p:nvSpPr>
          <p:spPr bwMode="auto">
            <a:xfrm flipH="1">
              <a:off x="2286000" y="4343400"/>
              <a:ext cx="354013" cy="7143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98"/>
            <p:cNvSpPr>
              <a:spLocks noChangeShapeType="1"/>
            </p:cNvSpPr>
            <p:nvPr/>
          </p:nvSpPr>
          <p:spPr bwMode="auto">
            <a:xfrm>
              <a:off x="1836738" y="3516313"/>
              <a:ext cx="1524000" cy="569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Line 99"/>
            <p:cNvSpPr>
              <a:spLocks noChangeShapeType="1"/>
            </p:cNvSpPr>
            <p:nvPr/>
          </p:nvSpPr>
          <p:spPr bwMode="auto">
            <a:xfrm>
              <a:off x="1836738" y="3516313"/>
              <a:ext cx="1184275" cy="6318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Line 100"/>
            <p:cNvSpPr>
              <a:spLocks noChangeShapeType="1"/>
            </p:cNvSpPr>
            <p:nvPr/>
          </p:nvSpPr>
          <p:spPr bwMode="auto">
            <a:xfrm>
              <a:off x="1836738" y="3516313"/>
              <a:ext cx="958850" cy="442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Line 101"/>
            <p:cNvSpPr>
              <a:spLocks noChangeShapeType="1"/>
            </p:cNvSpPr>
            <p:nvPr/>
          </p:nvSpPr>
          <p:spPr bwMode="auto">
            <a:xfrm>
              <a:off x="1836738" y="3516313"/>
              <a:ext cx="733425" cy="695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102"/>
            <p:cNvGrpSpPr>
              <a:grpSpLocks/>
            </p:cNvGrpSpPr>
            <p:nvPr/>
          </p:nvGrpSpPr>
          <p:grpSpPr bwMode="auto">
            <a:xfrm>
              <a:off x="457199" y="1066829"/>
              <a:ext cx="3886196" cy="881070"/>
              <a:chOff x="2160" y="7380"/>
              <a:chExt cx="9150" cy="1800"/>
            </a:xfrm>
          </p:grpSpPr>
          <p:sp>
            <p:nvSpPr>
              <p:cNvPr id="79" name="Line 103"/>
              <p:cNvSpPr>
                <a:spLocks noChangeShapeType="1"/>
              </p:cNvSpPr>
              <p:nvPr/>
            </p:nvSpPr>
            <p:spPr bwMode="auto">
              <a:xfrm rot="290364" flipV="1">
                <a:off x="10590" y="8340"/>
                <a:ext cx="72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80" name="Group 104"/>
              <p:cNvGrpSpPr>
                <a:grpSpLocks/>
              </p:cNvGrpSpPr>
              <p:nvPr/>
            </p:nvGrpSpPr>
            <p:grpSpPr bwMode="auto">
              <a:xfrm>
                <a:off x="2160" y="7920"/>
                <a:ext cx="7920" cy="540"/>
                <a:chOff x="2160" y="7920"/>
                <a:chExt cx="7920" cy="540"/>
              </a:xfrm>
            </p:grpSpPr>
            <p:grpSp>
              <p:nvGrpSpPr>
                <p:cNvPr id="115" name="Group 105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23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24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16" name="Oval 108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17" name="Oval 109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18" name="Oval 110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19" name="Oval 111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20" name="Group 119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21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22" name="Oval 114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81" name="Group 115"/>
              <p:cNvGrpSpPr>
                <a:grpSpLocks/>
              </p:cNvGrpSpPr>
              <p:nvPr/>
            </p:nvGrpSpPr>
            <p:grpSpPr bwMode="auto">
              <a:xfrm>
                <a:off x="2400" y="8160"/>
                <a:ext cx="7920" cy="540"/>
                <a:chOff x="2160" y="7920"/>
                <a:chExt cx="7920" cy="540"/>
              </a:xfrm>
            </p:grpSpPr>
            <p:grpSp>
              <p:nvGrpSpPr>
                <p:cNvPr id="105" name="Group 116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13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14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06" name="Oval 119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7" name="Oval 120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8" name="Oval 121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9" name="Oval 122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10" name="Group 123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11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12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82" name="Group 126"/>
              <p:cNvGrpSpPr>
                <a:grpSpLocks/>
              </p:cNvGrpSpPr>
              <p:nvPr/>
            </p:nvGrpSpPr>
            <p:grpSpPr bwMode="auto">
              <a:xfrm>
                <a:off x="2640" y="8400"/>
                <a:ext cx="7920" cy="540"/>
                <a:chOff x="2160" y="7920"/>
                <a:chExt cx="7920" cy="540"/>
              </a:xfrm>
            </p:grpSpPr>
            <p:grpSp>
              <p:nvGrpSpPr>
                <p:cNvPr id="95" name="Group 127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03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04" name="Oval 129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96" name="Oval 130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7" name="Oval 131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8" name="Oval 132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99" name="Oval 133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00" name="Group 134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01" name="Oval 13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02" name="Oval 136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83" name="Group 137"/>
              <p:cNvGrpSpPr>
                <a:grpSpLocks/>
              </p:cNvGrpSpPr>
              <p:nvPr/>
            </p:nvGrpSpPr>
            <p:grpSpPr bwMode="auto">
              <a:xfrm>
                <a:off x="2880" y="8640"/>
                <a:ext cx="7920" cy="540"/>
                <a:chOff x="2160" y="7920"/>
                <a:chExt cx="7920" cy="540"/>
              </a:xfrm>
            </p:grpSpPr>
            <p:grpSp>
              <p:nvGrpSpPr>
                <p:cNvPr id="85" name="Group 138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93" name="Oval 139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94" name="Oval 140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86" name="Oval 141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7" name="Oval 142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8" name="Oval 143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9" name="Oval 144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90" name="Group 145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91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92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84" name="Line 148"/>
              <p:cNvSpPr>
                <a:spLocks noChangeShapeType="1"/>
              </p:cNvSpPr>
              <p:nvPr/>
            </p:nvSpPr>
            <p:spPr bwMode="auto">
              <a:xfrm rot="13521615" flipH="1">
                <a:off x="4705" y="7679"/>
                <a:ext cx="634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9" name="Group 151"/>
            <p:cNvGrpSpPr>
              <a:grpSpLocks/>
            </p:cNvGrpSpPr>
            <p:nvPr/>
          </p:nvGrpSpPr>
          <p:grpSpPr bwMode="auto">
            <a:xfrm>
              <a:off x="457199" y="2698779"/>
              <a:ext cx="3886196" cy="881070"/>
              <a:chOff x="2160" y="7380"/>
              <a:chExt cx="9150" cy="1800"/>
            </a:xfrm>
          </p:grpSpPr>
          <p:sp>
            <p:nvSpPr>
              <p:cNvPr id="33" name="Line 152"/>
              <p:cNvSpPr>
                <a:spLocks noChangeShapeType="1"/>
              </p:cNvSpPr>
              <p:nvPr/>
            </p:nvSpPr>
            <p:spPr bwMode="auto">
              <a:xfrm rot="290364" flipV="1">
                <a:off x="10590" y="8340"/>
                <a:ext cx="72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34" name="Group 153"/>
              <p:cNvGrpSpPr>
                <a:grpSpLocks/>
              </p:cNvGrpSpPr>
              <p:nvPr/>
            </p:nvGrpSpPr>
            <p:grpSpPr bwMode="auto">
              <a:xfrm>
                <a:off x="2160" y="7920"/>
                <a:ext cx="7920" cy="540"/>
                <a:chOff x="2160" y="7920"/>
                <a:chExt cx="7920" cy="540"/>
              </a:xfrm>
            </p:grpSpPr>
            <p:grpSp>
              <p:nvGrpSpPr>
                <p:cNvPr id="69" name="Group 154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77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78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70" name="Oval 157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1" name="Oval 158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2" name="Oval 159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73" name="Oval 160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74" name="Group 161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75" name="Oval 16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76" name="Oval 163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35" name="Group 164"/>
              <p:cNvGrpSpPr>
                <a:grpSpLocks/>
              </p:cNvGrpSpPr>
              <p:nvPr/>
            </p:nvGrpSpPr>
            <p:grpSpPr bwMode="auto">
              <a:xfrm>
                <a:off x="2400" y="8160"/>
                <a:ext cx="7920" cy="540"/>
                <a:chOff x="2160" y="7920"/>
                <a:chExt cx="7920" cy="540"/>
              </a:xfrm>
            </p:grpSpPr>
            <p:grpSp>
              <p:nvGrpSpPr>
                <p:cNvPr id="59" name="Group 165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67" name="Oval 166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68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60" name="Oval 168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1" name="Oval 169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2" name="Oval 170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63" name="Oval 171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64" name="Group 172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65" name="Oval 173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66" name="Oval 174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36" name="Group 175"/>
              <p:cNvGrpSpPr>
                <a:grpSpLocks/>
              </p:cNvGrpSpPr>
              <p:nvPr/>
            </p:nvGrpSpPr>
            <p:grpSpPr bwMode="auto">
              <a:xfrm>
                <a:off x="2640" y="8400"/>
                <a:ext cx="7920" cy="540"/>
                <a:chOff x="2160" y="7920"/>
                <a:chExt cx="7920" cy="540"/>
              </a:xfrm>
            </p:grpSpPr>
            <p:grpSp>
              <p:nvGrpSpPr>
                <p:cNvPr id="49" name="Group 176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57" name="Oval 177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58" name="Oval 178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50" name="Oval 179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1" name="Oval 180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2" name="Oval 181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53" name="Oval 182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54" name="Group 183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55" name="Oval 184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56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37" name="Group 186"/>
              <p:cNvGrpSpPr>
                <a:grpSpLocks/>
              </p:cNvGrpSpPr>
              <p:nvPr/>
            </p:nvGrpSpPr>
            <p:grpSpPr bwMode="auto">
              <a:xfrm>
                <a:off x="2880" y="8640"/>
                <a:ext cx="7920" cy="540"/>
                <a:chOff x="2160" y="7920"/>
                <a:chExt cx="7920" cy="540"/>
              </a:xfrm>
            </p:grpSpPr>
            <p:grpSp>
              <p:nvGrpSpPr>
                <p:cNvPr id="39" name="Group 187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47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48" name="Oval 189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40" name="Oval 190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9933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1" name="Oval 191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2" name="Oval 192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3" name="Oval 193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44" name="Group 194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45" name="Oval 19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46" name="Oval 196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38" name="Line 197"/>
              <p:cNvSpPr>
                <a:spLocks noChangeShapeType="1"/>
              </p:cNvSpPr>
              <p:nvPr/>
            </p:nvSpPr>
            <p:spPr bwMode="auto">
              <a:xfrm rot="13521615" flipH="1">
                <a:off x="4705" y="7679"/>
                <a:ext cx="634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Line 400"/>
            <p:cNvSpPr>
              <a:spLocks noChangeShapeType="1"/>
            </p:cNvSpPr>
            <p:nvPr/>
          </p:nvSpPr>
          <p:spPr bwMode="auto">
            <a:xfrm flipH="1">
              <a:off x="2286000" y="4267200"/>
              <a:ext cx="762000" cy="990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401"/>
            <p:cNvSpPr>
              <a:spLocks noChangeArrowheads="1"/>
            </p:cNvSpPr>
            <p:nvPr/>
          </p:nvSpPr>
          <p:spPr bwMode="auto">
            <a:xfrm>
              <a:off x="2981325" y="4108450"/>
              <a:ext cx="228600" cy="265113"/>
            </a:xfrm>
            <a:prstGeom prst="ellipse">
              <a:avLst/>
            </a:prstGeom>
            <a:solidFill>
              <a:srgbClr val="9933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32" name="Oval 402"/>
            <p:cNvSpPr>
              <a:spLocks noChangeArrowheads="1"/>
            </p:cNvSpPr>
            <p:nvPr/>
          </p:nvSpPr>
          <p:spPr bwMode="auto">
            <a:xfrm>
              <a:off x="2522538" y="4108450"/>
              <a:ext cx="228600" cy="265113"/>
            </a:xfrm>
            <a:prstGeom prst="ellipse">
              <a:avLst/>
            </a:prstGeom>
            <a:solidFill>
              <a:srgbClr val="9933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205" name="Rectangle 204"/>
          <p:cNvSpPr/>
          <p:nvPr/>
        </p:nvSpPr>
        <p:spPr>
          <a:xfrm>
            <a:off x="601899" y="6488668"/>
            <a:ext cx="309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Jin &amp; </a:t>
            </a:r>
            <a:r>
              <a:rPr lang="en-US" dirty="0" err="1" smtClean="0">
                <a:solidFill>
                  <a:prstClr val="white"/>
                </a:solidFill>
                <a:latin typeface="Adobe Caslon Pro" pitchFamily="18" charset="0"/>
              </a:rPr>
              <a:t>Geman</a:t>
            </a: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 [CVPR ’06]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layer</a:t>
            </a:r>
          </a:p>
          <a:p>
            <a:pPr lvl="1"/>
            <a:r>
              <a:rPr lang="en-US" dirty="0" err="1" smtClean="0"/>
              <a:t>Convolutional</a:t>
            </a:r>
            <a:r>
              <a:rPr lang="en-US" dirty="0" smtClean="0"/>
              <a:t> Sparse Coding</a:t>
            </a:r>
          </a:p>
          <a:p>
            <a:pPr lvl="1"/>
            <a:r>
              <a:rPr lang="en-US" dirty="0" smtClean="0"/>
              <a:t>Max Pooling</a:t>
            </a:r>
          </a:p>
          <a:p>
            <a:r>
              <a:rPr lang="en-US" dirty="0" smtClean="0"/>
              <a:t>Multiple layers</a:t>
            </a:r>
          </a:p>
          <a:p>
            <a:pPr lvl="1"/>
            <a:r>
              <a:rPr lang="en-US" dirty="0" smtClean="0"/>
              <a:t>Multi-layer inference</a:t>
            </a:r>
          </a:p>
          <a:p>
            <a:pPr lvl="1"/>
            <a:r>
              <a:rPr lang="en-US" dirty="0" smtClean="0"/>
              <a:t>Filter learning</a:t>
            </a:r>
          </a:p>
          <a:p>
            <a:r>
              <a:rPr lang="en-US" dirty="0" smtClean="0"/>
              <a:t>Comparison to related methods</a:t>
            </a:r>
          </a:p>
          <a:p>
            <a:r>
              <a:rPr lang="en-US" dirty="0" smtClean="0">
                <a:solidFill>
                  <a:srgbClr val="EAB200"/>
                </a:solidFill>
              </a:rPr>
              <a:t>Experiments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0645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3060 training images from Caltech 101</a:t>
            </a:r>
          </a:p>
          <a:p>
            <a:pPr lvl="1"/>
            <a:r>
              <a:rPr lang="en-US" sz="2400" dirty="0" smtClean="0"/>
              <a:t>30 images/class, 102 classes    (Caltech 101 training set)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Resized/padded to 150x150 grayscale</a:t>
            </a:r>
          </a:p>
          <a:p>
            <a:r>
              <a:rPr lang="en-US" sz="2800" dirty="0" smtClean="0"/>
              <a:t>Subtractive &amp; divisive contrast normalization</a:t>
            </a:r>
          </a:p>
          <a:p>
            <a:endParaRPr lang="en-US" sz="2800" dirty="0"/>
          </a:p>
          <a:p>
            <a:r>
              <a:rPr lang="en-US" sz="2800" dirty="0" smtClean="0"/>
              <a:t>Unsupervised</a:t>
            </a:r>
          </a:p>
          <a:p>
            <a:endParaRPr lang="en-US" sz="2800" dirty="0" smtClean="0"/>
          </a:p>
          <a:p>
            <a:r>
              <a:rPr lang="en-US" sz="2800" dirty="0" smtClean="0"/>
              <a:t>6 hrs total training time (</a:t>
            </a:r>
            <a:r>
              <a:rPr lang="en-US" sz="2800" dirty="0" err="1" smtClean="0"/>
              <a:t>Matlab</a:t>
            </a:r>
            <a:r>
              <a:rPr lang="en-US" sz="2800" dirty="0" smtClean="0"/>
              <a:t>, 6 core CPU) 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660"/>
            <a:ext cx="9144000" cy="4680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Parameters/Statistics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703064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endParaRPr lang="en-US" dirty="0" smtClean="0"/>
          </a:p>
          <a:p>
            <a:r>
              <a:rPr lang="en-US" dirty="0" smtClean="0"/>
              <a:t>7x7 filters at all layers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294888"/>
            <a:ext cx="9144000" cy="2486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819436"/>
            <a:ext cx="9144000" cy="482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1" y="1568095"/>
            <a:ext cx="5872479" cy="144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1" y="1706880"/>
            <a:ext cx="5913120" cy="2371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" y="4150361"/>
            <a:ext cx="5902960" cy="2350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Reconstructions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8265" y="6882174"/>
            <a:ext cx="8620833" cy="36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16028" y="1448474"/>
            <a:ext cx="1165253" cy="5235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79933" y="1430941"/>
            <a:ext cx="1165253" cy="5235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43837" y="1461960"/>
            <a:ext cx="1165253" cy="5235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09091" y="1421500"/>
            <a:ext cx="1216502" cy="5235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68778" y="1453444"/>
            <a:ext cx="239889" cy="5037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18400" y="1464733"/>
            <a:ext cx="239889" cy="5037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 Filters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" y="1433950"/>
            <a:ext cx="9144000" cy="4525963"/>
          </a:xfrm>
        </p:spPr>
        <p:txBody>
          <a:bodyPr/>
          <a:lstStyle/>
          <a:p>
            <a:r>
              <a:rPr lang="en-US" dirty="0" smtClean="0"/>
              <a:t>15 filters/feature maps, showing max for each map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1.ep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47" y="6952761"/>
            <a:ext cx="2807208" cy="165794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560" t="321" r="1005" b="880"/>
          <a:stretch>
            <a:fillRect/>
          </a:stretch>
        </p:blipFill>
        <p:spPr bwMode="auto">
          <a:xfrm>
            <a:off x="3548873" y="2791457"/>
            <a:ext cx="2048256" cy="2053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726692" y="5639308"/>
            <a:ext cx="1121664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48892" y="5804408"/>
            <a:ext cx="1121664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45592" y="2791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9124" y="2791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813560" y="2791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55092" y="29697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68624" y="29697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623060" y="29697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Visualization of Filters from Higher Layers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51"/>
            <a:ext cx="8229600" cy="1416946"/>
          </a:xfrm>
        </p:spPr>
        <p:txBody>
          <a:bodyPr/>
          <a:lstStyle/>
          <a:p>
            <a:r>
              <a:rPr lang="en-US" dirty="0" smtClean="0"/>
              <a:t>Raw coefficients are difficult to interpret</a:t>
            </a:r>
          </a:p>
          <a:p>
            <a:pPr lvl="1"/>
            <a:r>
              <a:rPr lang="en-US" dirty="0" smtClean="0"/>
              <a:t>Don’t show effect of switches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96492" y="6007608"/>
            <a:ext cx="1121664" cy="804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</a:t>
            </a:r>
            <a:br>
              <a:rPr lang="en-US" dirty="0" smtClean="0"/>
            </a:b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4592" y="3172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Feature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78124" y="3172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32560" y="3172968"/>
            <a:ext cx="1121664" cy="8046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4256" y="4142232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19856" y="4142232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80032" y="4142232"/>
            <a:ext cx="353568" cy="35356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46037" y="4876800"/>
            <a:ext cx="3328416" cy="4145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Lower Layers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49296" y="34671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....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4016" y="4133088"/>
            <a:ext cx="75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Filters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ight Brace 17"/>
          <p:cNvSpPr/>
          <p:nvPr/>
        </p:nvSpPr>
        <p:spPr>
          <a:xfrm rot="5400000">
            <a:off x="2008948" y="3694762"/>
            <a:ext cx="231648" cy="3477773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 rot="5400000">
            <a:off x="2006807" y="2919901"/>
            <a:ext cx="231648" cy="3477773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rot="5400000">
            <a:off x="2698750" y="6381750"/>
            <a:ext cx="444500" cy="355600"/>
          </a:xfrm>
          <a:prstGeom prst="straightConnector1">
            <a:avLst/>
          </a:prstGeom>
          <a:ln w="254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40381" y="6438900"/>
            <a:ext cx="170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Training Images</a:t>
            </a:r>
            <a:endParaRPr lang="en-US" dirty="0">
              <a:solidFill>
                <a:schemeClr val="bg1"/>
              </a:solidFill>
              <a:latin typeface="Adobe Caslon Pro" pitchFamily="18" charset="0"/>
            </a:endParaRPr>
          </a:p>
        </p:txBody>
      </p:sp>
      <p:sp>
        <p:nvSpPr>
          <p:cNvPr id="32" name="Right Brace 31"/>
          <p:cNvSpPr/>
          <p:nvPr/>
        </p:nvSpPr>
        <p:spPr>
          <a:xfrm>
            <a:off x="4809144" y="2690245"/>
            <a:ext cx="231648" cy="1412417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99286" y="3043809"/>
            <a:ext cx="3839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5138" indent="-465138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Caslon Pro" pitchFamily="18" charset="0"/>
              </a:rPr>
              <a:t>Take max activation from feature map associated with each filter</a:t>
            </a:r>
          </a:p>
          <a:p>
            <a:pPr marL="465138" indent="-465138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465138" indent="-465138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Caslon Pro" pitchFamily="18" charset="0"/>
              </a:rPr>
              <a:t>Project back to input image (pixel space)</a:t>
            </a:r>
          </a:p>
          <a:p>
            <a:pPr marL="465138" indent="-465138">
              <a:buFont typeface="Arial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465138" indent="-465138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Caslon Pro" pitchFamily="18" charset="0"/>
              </a:rPr>
              <a:t>Use switches in lower layers peculiar to that activation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3" grpId="0" animBg="1"/>
      <p:bldP spid="24" grpId="0" animBg="1"/>
      <p:bldP spid="25" grpId="0" animBg="1"/>
      <p:bldP spid="20" grpId="0" animBg="1"/>
      <p:bldP spid="21" grpId="0" animBg="1"/>
      <p:bldP spid="22" grpId="0" animBg="1"/>
      <p:bldP spid="30" grpId="0"/>
      <p:bldP spid="32" grpId="0" animBg="1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 Filters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" y="1362700"/>
            <a:ext cx="9144000" cy="45259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50 filters/feature maps, showing max for each map</a:t>
            </a:r>
            <a:br>
              <a:rPr lang="en-US" sz="3000" dirty="0" smtClean="0"/>
            </a:br>
            <a:r>
              <a:rPr lang="en-US" sz="3000" dirty="0" smtClean="0"/>
              <a:t>projected down to image</a:t>
            </a:r>
            <a:endParaRPr lang="en-US" sz="3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F2_2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8" y="3718347"/>
            <a:ext cx="8361484" cy="2057400"/>
          </a:xfrm>
          <a:prstGeom prst="rect">
            <a:avLst/>
          </a:prstGeom>
        </p:spPr>
      </p:pic>
      <p:pic>
        <p:nvPicPr>
          <p:cNvPr id="9" name="Picture 8" descr="F2_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06" y="2689213"/>
            <a:ext cx="8340189" cy="685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84500"/>
            <a:ext cx="9144000" cy="764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85265"/>
            <a:ext cx="9144000" cy="2264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42046" y="1485968"/>
            <a:ext cx="9016254" cy="5229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Mid-level cues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800" dirty="0" smtClean="0">
              <a:solidFill>
                <a:schemeClr val="bg1"/>
              </a:solidFill>
              <a:latin typeface="Adobe Caslon Pro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Edges?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3638" y="4191000"/>
            <a:ext cx="4414837" cy="56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138241" y="4768334"/>
            <a:ext cx="3300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“Tokens”  from Vision by </a:t>
            </a:r>
            <a:r>
              <a:rPr lang="en-US" dirty="0" err="1" smtClean="0">
                <a:solidFill>
                  <a:prstClr val="white"/>
                </a:solidFill>
                <a:latin typeface="Adobe Caslon Pro" pitchFamily="18" charset="0"/>
              </a:rPr>
              <a:t>D.Marr</a:t>
            </a:r>
            <a:endParaRPr lang="en-US" dirty="0" smtClean="0">
              <a:solidFill>
                <a:prstClr val="white"/>
              </a:solidFill>
              <a:latin typeface="Adobe Caslon Pro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57250" y="2657475"/>
            <a:ext cx="561975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14475" y="2657475"/>
            <a:ext cx="561975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V="1">
            <a:off x="3252789" y="2538414"/>
            <a:ext cx="676276" cy="380998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3538539" y="2414589"/>
            <a:ext cx="676276" cy="380998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5667376" y="2657475"/>
            <a:ext cx="419101" cy="1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5524501" y="2447925"/>
            <a:ext cx="695325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V="1">
            <a:off x="7510464" y="2633663"/>
            <a:ext cx="514351" cy="9526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1928" y="2409825"/>
            <a:ext cx="380998" cy="2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42666" y="3349109"/>
            <a:ext cx="2135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Continuation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38216" y="3349109"/>
            <a:ext cx="17653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Parallelism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57541" y="3349109"/>
            <a:ext cx="1529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Junctions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53041" y="3349109"/>
            <a:ext cx="1348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Corners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7675" y="2047875"/>
            <a:ext cx="2095500" cy="182880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800349" y="2047875"/>
            <a:ext cx="2009776" cy="182880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67301" y="2047875"/>
            <a:ext cx="1695450" cy="182880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991351" y="2047875"/>
            <a:ext cx="1905000" cy="1828800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ermine"/>
          <p:cNvPicPr>
            <a:picLocks noChangeAspect="1" noChangeArrowheads="1"/>
          </p:cNvPicPr>
          <p:nvPr/>
        </p:nvPicPr>
        <p:blipFill>
          <a:blip r:embed="rId4" cstate="print"/>
          <a:srcRect l="59932" t="23151" r="31876" b="71706"/>
          <a:stretch>
            <a:fillRect/>
          </a:stretch>
        </p:blipFill>
        <p:spPr bwMode="auto">
          <a:xfrm>
            <a:off x="4588852" y="6099601"/>
            <a:ext cx="650757" cy="558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1" descr="ermine"/>
          <p:cNvPicPr>
            <a:picLocks noChangeAspect="1" noChangeArrowheads="1"/>
          </p:cNvPicPr>
          <p:nvPr/>
        </p:nvPicPr>
        <p:blipFill>
          <a:blip r:embed="rId4" cstate="print"/>
          <a:srcRect l="50569" t="17148" r="37727" b="76851"/>
          <a:stretch>
            <a:fillRect/>
          </a:stretch>
        </p:blipFill>
        <p:spPr bwMode="auto">
          <a:xfrm>
            <a:off x="5992935" y="6055227"/>
            <a:ext cx="813446" cy="570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2" descr="bicycl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500" t="75458"/>
          <a:stretch>
            <a:fillRect/>
          </a:stretch>
        </p:blipFill>
        <p:spPr bwMode="auto">
          <a:xfrm>
            <a:off x="1636101" y="6299617"/>
            <a:ext cx="732103" cy="330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8" descr="violin"/>
          <p:cNvPicPr>
            <a:picLocks noChangeAspect="1" noChangeArrowheads="1"/>
          </p:cNvPicPr>
          <p:nvPr/>
        </p:nvPicPr>
        <p:blipFill>
          <a:blip r:embed="rId6" cstate="print"/>
          <a:srcRect t="26286" b="52684"/>
          <a:stretch>
            <a:fillRect/>
          </a:stretch>
        </p:blipFill>
        <p:spPr bwMode="auto">
          <a:xfrm>
            <a:off x="7210983" y="5962650"/>
            <a:ext cx="1256742" cy="61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0" descr="violin"/>
          <p:cNvPicPr>
            <a:picLocks noChangeAspect="1" noChangeArrowheads="1"/>
          </p:cNvPicPr>
          <p:nvPr/>
        </p:nvPicPr>
        <p:blipFill>
          <a:blip r:embed="rId6" cstate="print"/>
          <a:srcRect t="76233"/>
          <a:stretch>
            <a:fillRect/>
          </a:stretch>
        </p:blipFill>
        <p:spPr bwMode="auto">
          <a:xfrm>
            <a:off x="2834787" y="6204368"/>
            <a:ext cx="1057480" cy="46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/>
          <p:nvPr/>
        </p:nvSpPr>
        <p:spPr>
          <a:xfrm>
            <a:off x="278440" y="5501759"/>
            <a:ext cx="39337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High-level object parts: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10646" y="5299043"/>
            <a:ext cx="7323292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 filters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" y="1362700"/>
            <a:ext cx="9144000" cy="4525963"/>
          </a:xfrm>
        </p:spPr>
        <p:txBody>
          <a:bodyPr/>
          <a:lstStyle/>
          <a:p>
            <a:r>
              <a:rPr lang="en-US" dirty="0" smtClean="0"/>
              <a:t>100 filters/feature maps, showing max for each map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65" y="5019040"/>
            <a:ext cx="4497765" cy="1212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59" y="5019040"/>
            <a:ext cx="4447823" cy="1170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3300"/>
            <a:ext cx="9144000" cy="22877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4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325"/>
            <a:ext cx="8229600" cy="4525963"/>
          </a:xfrm>
        </p:spPr>
        <p:txBody>
          <a:bodyPr/>
          <a:lstStyle/>
          <a:p>
            <a:r>
              <a:rPr lang="en-US" dirty="0" smtClean="0"/>
              <a:t>150 in total; receptive field is entire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389644" y="2070325"/>
            <a:ext cx="1241088" cy="30303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230"/>
          <a:stretch/>
        </p:blipFill>
        <p:spPr>
          <a:xfrm>
            <a:off x="853440" y="2150881"/>
            <a:ext cx="7101840" cy="4707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Size of Receptive Fields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2157" y="2012870"/>
            <a:ext cx="64865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35124" y="2122476"/>
            <a:ext cx="2683130" cy="1041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77741" y="5405250"/>
            <a:ext cx="1968963" cy="59508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(to scale)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10"/>
            <a:ext cx="8229600" cy="1143000"/>
          </a:xfrm>
        </p:spPr>
        <p:txBody>
          <a:bodyPr/>
          <a:lstStyle/>
          <a:p>
            <a:r>
              <a:rPr lang="en-US" dirty="0" smtClean="0"/>
              <a:t>Largest 3 activations at top layer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392732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Pixel space visualization from individual top layer maxes.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720"/>
            <a:ext cx="9144000" cy="39957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10"/>
            <a:ext cx="8229600" cy="1143000"/>
          </a:xfrm>
        </p:spPr>
        <p:txBody>
          <a:bodyPr/>
          <a:lstStyle/>
          <a:p>
            <a:r>
              <a:rPr lang="en-US" dirty="0" smtClean="0"/>
              <a:t>Largest 5 activations at top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129" y="1480673"/>
            <a:ext cx="6756850" cy="537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5828" y="1479204"/>
            <a:ext cx="1324734" cy="5378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66442" y="1146642"/>
            <a:ext cx="632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Max 1	        Max 2</a:t>
            </a:r>
            <a:r>
              <a:rPr lang="en-US" dirty="0">
                <a:solidFill>
                  <a:schemeClr val="bg1"/>
                </a:solidFill>
                <a:latin typeface="Adobe Caslon Pro" pitchFamily="18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Max 3	       Max 4</a:t>
            </a:r>
            <a:r>
              <a:rPr lang="en-US" dirty="0">
                <a:solidFill>
                  <a:schemeClr val="bg1"/>
                </a:solidFill>
                <a:latin typeface="Adobe Caslon Pro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            Max 5 </a:t>
            </a:r>
            <a:endParaRPr lang="en-US" dirty="0">
              <a:solidFill>
                <a:schemeClr val="bg1"/>
              </a:solidFill>
              <a:latin typeface="Adobe Caslon Pro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32336" y="1147361"/>
            <a:ext cx="133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Input Image</a:t>
            </a:r>
            <a:endParaRPr lang="en-US" dirty="0">
              <a:solidFill>
                <a:schemeClr val="bg1"/>
              </a:solidFill>
              <a:latin typeface="Adobe Caslon Pro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10"/>
            <a:ext cx="8229600" cy="1143000"/>
          </a:xfrm>
        </p:spPr>
        <p:txBody>
          <a:bodyPr/>
          <a:lstStyle/>
          <a:p>
            <a:r>
              <a:rPr lang="en-US" dirty="0" smtClean="0"/>
              <a:t>Top-down Decomposition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92732"/>
            <a:ext cx="8459779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Pixel visualizations of strongest features activated from top-down reconstruction from single max in top layer.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2402630"/>
            <a:ext cx="6350000" cy="429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5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281" y="1370246"/>
            <a:ext cx="8686801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Use  Spatial Pyramid Matching of </a:t>
            </a:r>
            <a:r>
              <a:rPr lang="en-US" sz="2400" dirty="0" err="1" smtClean="0"/>
              <a:t>Lazebnik</a:t>
            </a:r>
            <a:r>
              <a:rPr lang="en-US" sz="2400" dirty="0" smtClean="0"/>
              <a:t> et al.   </a:t>
            </a:r>
            <a:r>
              <a:rPr lang="en-US" sz="1800" dirty="0" smtClean="0"/>
              <a:t>[CVPR’06]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1400" dirty="0" smtClean="0"/>
          </a:p>
          <a:p>
            <a:r>
              <a:rPr lang="en-US" sz="2400" dirty="0" smtClean="0"/>
              <a:t>Can’t directly use our top layer activations </a:t>
            </a:r>
          </a:p>
          <a:p>
            <a:pPr lvl="1"/>
            <a:r>
              <a:rPr lang="en-US" sz="2000" dirty="0" smtClean="0"/>
              <a:t>Activations depend on lower layer switch settings</a:t>
            </a:r>
          </a:p>
          <a:p>
            <a:pPr lvl="1">
              <a:buNone/>
            </a:pPr>
            <a:endParaRPr lang="en-US" sz="1000" dirty="0" smtClean="0"/>
          </a:p>
          <a:p>
            <a:r>
              <a:rPr lang="en-US" sz="2400" dirty="0" smtClean="0"/>
              <a:t>For each image:</a:t>
            </a:r>
          </a:p>
          <a:p>
            <a:pPr lvl="1"/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Separately</a:t>
            </a:r>
            <a:r>
              <a:rPr lang="en-US" sz="2000" dirty="0" smtClean="0"/>
              <a:t> project top 50 max activations down</a:t>
            </a:r>
          </a:p>
          <a:p>
            <a:pPr lvl="1"/>
            <a:r>
              <a:rPr lang="en-US" sz="2000" dirty="0" smtClean="0"/>
              <a:t>Take projections at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layer (analogous to SIFT)</a:t>
            </a:r>
          </a:p>
          <a:p>
            <a:pPr lvl="1"/>
            <a:r>
              <a:rPr lang="en-US" sz="2000" dirty="0" smtClean="0"/>
              <a:t>Sum the resulting 50 pyramid histograms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to Object Recognition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82" y="1090957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69"/>
          <p:cNvGrpSpPr/>
          <p:nvPr/>
        </p:nvGrpSpPr>
        <p:grpSpPr>
          <a:xfrm>
            <a:off x="143857" y="1990165"/>
            <a:ext cx="1681779" cy="1896931"/>
            <a:chOff x="143857" y="1990165"/>
            <a:chExt cx="1681779" cy="1896931"/>
          </a:xfrm>
        </p:grpSpPr>
        <p:sp>
          <p:nvSpPr>
            <p:cNvPr id="5" name="Rectangle 4"/>
            <p:cNvSpPr/>
            <p:nvPr/>
          </p:nvSpPr>
          <p:spPr>
            <a:xfrm>
              <a:off x="143857" y="1990165"/>
              <a:ext cx="1376979" cy="15921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Feature</a:t>
              </a:r>
              <a:br>
                <a:rPr lang="en-US" dirty="0" smtClean="0">
                  <a:solidFill>
                    <a:prstClr val="white"/>
                  </a:solidFill>
                </a:rPr>
              </a:br>
              <a:r>
                <a:rPr lang="en-US" dirty="0" smtClean="0">
                  <a:solidFill>
                    <a:prstClr val="white"/>
                  </a:solidFill>
                </a:rPr>
                <a:t>Maps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96257" y="2142565"/>
              <a:ext cx="1376979" cy="15921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Feature</a:t>
              </a:r>
              <a:br>
                <a:rPr lang="en-US" dirty="0" smtClean="0">
                  <a:solidFill>
                    <a:prstClr val="white"/>
                  </a:solidFill>
                </a:rPr>
              </a:br>
              <a:r>
                <a:rPr lang="en-US" dirty="0" smtClean="0">
                  <a:solidFill>
                    <a:prstClr val="white"/>
                  </a:solidFill>
                </a:rPr>
                <a:t>Maps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48657" y="2294965"/>
              <a:ext cx="1376979" cy="15921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prstClr val="black"/>
                  </a:solidFill>
                  <a:latin typeface="Adobe Caslon Pro" pitchFamily="18" charset="0"/>
                </a:rPr>
                <a:t>Feature</a:t>
              </a:r>
              <a:br>
                <a:rPr lang="en-US" sz="2000" dirty="0" smtClean="0">
                  <a:solidFill>
                    <a:prstClr val="black"/>
                  </a:solidFill>
                  <a:latin typeface="Adobe Caslon Pro" pitchFamily="18" charset="0"/>
                </a:rPr>
              </a:br>
              <a:r>
                <a:rPr lang="en-US" sz="2000" dirty="0" smtClean="0">
                  <a:solidFill>
                    <a:prstClr val="black"/>
                  </a:solidFill>
                  <a:latin typeface="Adobe Caslon Pro" pitchFamily="18" charset="0"/>
                </a:rPr>
                <a:t>Maps</a:t>
              </a:r>
              <a:endParaRPr lang="en-US" sz="2000" dirty="0">
                <a:solidFill>
                  <a:prstClr val="black"/>
                </a:solidFill>
                <a:latin typeface="Adobe Caslon Pro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3405" y="2414818"/>
              <a:ext cx="333487" cy="333487"/>
            </a:xfrm>
            <a:prstGeom prst="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3" name="Straight Connector 12"/>
            <p:cNvCxnSpPr>
              <a:stCxn id="9" idx="0"/>
              <a:endCxn id="9" idx="2"/>
            </p:cNvCxnSpPr>
            <p:nvPr/>
          </p:nvCxnSpPr>
          <p:spPr>
            <a:xfrm rot="16200000" flipH="1">
              <a:off x="563405" y="2581561"/>
              <a:ext cx="33348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1"/>
              <a:endCxn id="9" idx="3"/>
            </p:cNvCxnSpPr>
            <p:nvPr/>
          </p:nvCxnSpPr>
          <p:spPr>
            <a:xfrm rot="10800000" flipH="1">
              <a:off x="563404" y="2581562"/>
              <a:ext cx="33348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ight Arrow 16"/>
          <p:cNvSpPr/>
          <p:nvPr/>
        </p:nvSpPr>
        <p:spPr>
          <a:xfrm>
            <a:off x="1973961" y="2854448"/>
            <a:ext cx="509873" cy="290754"/>
          </a:xfrm>
          <a:prstGeom prst="rightArrow">
            <a:avLst/>
          </a:prstGeom>
          <a:solidFill>
            <a:srgbClr val="EAB2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" name="Group 72"/>
          <p:cNvGrpSpPr/>
          <p:nvPr/>
        </p:nvGrpSpPr>
        <p:grpSpPr>
          <a:xfrm>
            <a:off x="2277759" y="2347100"/>
            <a:ext cx="1485373" cy="1763074"/>
            <a:chOff x="2707381" y="2347100"/>
            <a:chExt cx="1485373" cy="1763074"/>
          </a:xfrm>
        </p:grpSpPr>
        <p:grpSp>
          <p:nvGrpSpPr>
            <p:cNvPr id="11" name="Group 37"/>
            <p:cNvGrpSpPr/>
            <p:nvPr/>
          </p:nvGrpSpPr>
          <p:grpSpPr>
            <a:xfrm>
              <a:off x="3004457" y="2347100"/>
              <a:ext cx="179081" cy="1403204"/>
              <a:chOff x="3004457" y="2347100"/>
              <a:chExt cx="179081" cy="1403204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3004457" y="2347100"/>
                <a:ext cx="176981" cy="1403204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3004457" y="2515654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005153" y="2693338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005159" y="2866104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005855" y="3043788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3005159" y="3215852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3005855" y="3393536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3005861" y="3566302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006557" y="3743986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38"/>
            <p:cNvGrpSpPr/>
            <p:nvPr/>
          </p:nvGrpSpPr>
          <p:grpSpPr>
            <a:xfrm>
              <a:off x="3236920" y="2347802"/>
              <a:ext cx="179081" cy="1403204"/>
              <a:chOff x="3004457" y="2347100"/>
              <a:chExt cx="179081" cy="1403204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004457" y="2347100"/>
                <a:ext cx="176981" cy="1403204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3004457" y="2515654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005153" y="2693338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005159" y="2866104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005855" y="3043788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005159" y="3215852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005855" y="3393536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005861" y="3566302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006557" y="3743986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48"/>
            <p:cNvGrpSpPr/>
            <p:nvPr/>
          </p:nvGrpSpPr>
          <p:grpSpPr>
            <a:xfrm>
              <a:off x="3468680" y="2347803"/>
              <a:ext cx="179081" cy="1403204"/>
              <a:chOff x="3004457" y="2347100"/>
              <a:chExt cx="179081" cy="14032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3004457" y="2347100"/>
                <a:ext cx="176981" cy="1403204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3004457" y="2515654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3005153" y="2693338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005159" y="2866104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05855" y="3043788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005159" y="3215852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005855" y="3393536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005861" y="3566302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006557" y="3743986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58"/>
            <p:cNvGrpSpPr/>
            <p:nvPr/>
          </p:nvGrpSpPr>
          <p:grpSpPr>
            <a:xfrm>
              <a:off x="3701143" y="2348506"/>
              <a:ext cx="179081" cy="1403204"/>
              <a:chOff x="3004457" y="2347100"/>
              <a:chExt cx="179081" cy="140320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3004457" y="2347100"/>
                <a:ext cx="176981" cy="1403204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3004457" y="2515654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005153" y="2693338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005159" y="2866104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005855" y="3043788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3005159" y="3215852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005855" y="3393536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3005861" y="3566302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006557" y="3743986"/>
                <a:ext cx="176981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ectangle 68"/>
            <p:cNvSpPr/>
            <p:nvPr/>
          </p:nvSpPr>
          <p:spPr>
            <a:xfrm>
              <a:off x="2707381" y="3771620"/>
              <a:ext cx="14853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prstClr val="white"/>
                  </a:solidFill>
                  <a:latin typeface="Adobe Caslon Pro" pitchFamily="18" charset="0"/>
                </a:rPr>
                <a:t>Feature Vectors</a:t>
              </a:r>
              <a:endParaRPr lang="en-US" sz="1600" dirty="0">
                <a:solidFill>
                  <a:prstClr val="white"/>
                </a:solidFill>
                <a:latin typeface="Adobe Caslon Pro" pitchFamily="18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4125522" y="2707743"/>
            <a:ext cx="1281002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Adobe Caslon Pro" pitchFamily="18" charset="0"/>
              </a:rPr>
              <a:t>Vector </a:t>
            </a:r>
            <a:br>
              <a:rPr lang="en-US" sz="1600" dirty="0" smtClean="0">
                <a:solidFill>
                  <a:prstClr val="white"/>
                </a:solidFill>
                <a:latin typeface="Adobe Caslon Pro" pitchFamily="18" charset="0"/>
              </a:rPr>
            </a:br>
            <a:r>
              <a:rPr lang="en-US" sz="1600" dirty="0" smtClean="0">
                <a:solidFill>
                  <a:prstClr val="white"/>
                </a:solidFill>
                <a:latin typeface="Adobe Caslon Pro" pitchFamily="18" charset="0"/>
              </a:rPr>
              <a:t>Quantization</a:t>
            </a:r>
            <a:endParaRPr lang="en-US" sz="1600" dirty="0">
              <a:solidFill>
                <a:prstClr val="white"/>
              </a:solidFill>
              <a:latin typeface="Adobe Caslon Pro" pitchFamily="18" charset="0"/>
            </a:endParaRPr>
          </a:p>
        </p:txBody>
      </p:sp>
      <p:sp>
        <p:nvSpPr>
          <p:cNvPr id="72" name="Right Arrow 71"/>
          <p:cNvSpPr/>
          <p:nvPr/>
        </p:nvSpPr>
        <p:spPr>
          <a:xfrm>
            <a:off x="3537991" y="2854448"/>
            <a:ext cx="509873" cy="290754"/>
          </a:xfrm>
          <a:prstGeom prst="rightArrow">
            <a:avLst/>
          </a:prstGeom>
          <a:solidFill>
            <a:srgbClr val="EAB2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063777" y="2584632"/>
            <a:ext cx="1076610" cy="830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prstClr val="black"/>
                </a:solidFill>
                <a:latin typeface="Adobe Caslon Pro" pitchFamily="18" charset="0"/>
              </a:rPr>
              <a:t>Spatial</a:t>
            </a:r>
            <a:br>
              <a:rPr lang="en-US" sz="1600" dirty="0" smtClean="0">
                <a:solidFill>
                  <a:prstClr val="black"/>
                </a:solidFill>
                <a:latin typeface="Adobe Caslon Pro" pitchFamily="18" charset="0"/>
              </a:rPr>
            </a:br>
            <a:r>
              <a:rPr lang="en-US" sz="1600" dirty="0" smtClean="0">
                <a:solidFill>
                  <a:prstClr val="black"/>
                </a:solidFill>
                <a:latin typeface="Adobe Caslon Pro" pitchFamily="18" charset="0"/>
              </a:rPr>
              <a:t>Pyramid</a:t>
            </a:r>
          </a:p>
          <a:p>
            <a:pPr algn="ctr"/>
            <a:r>
              <a:rPr lang="en-US" sz="1600" dirty="0" smtClean="0">
                <a:solidFill>
                  <a:prstClr val="black"/>
                </a:solidFill>
                <a:latin typeface="Adobe Caslon Pro" pitchFamily="18" charset="0"/>
              </a:rPr>
              <a:t>Histogram</a:t>
            </a:r>
            <a:endParaRPr lang="en-US" sz="1600" dirty="0">
              <a:solidFill>
                <a:prstClr val="black"/>
              </a:solidFill>
              <a:latin typeface="Adobe Caslon Pro" pitchFamily="18" charset="0"/>
            </a:endParaRPr>
          </a:p>
        </p:txBody>
      </p:sp>
      <p:sp>
        <p:nvSpPr>
          <p:cNvPr id="75" name="Right Arrow 74"/>
          <p:cNvSpPr/>
          <p:nvPr/>
        </p:nvSpPr>
        <p:spPr>
          <a:xfrm>
            <a:off x="5489694" y="2854448"/>
            <a:ext cx="509873" cy="290754"/>
          </a:xfrm>
          <a:prstGeom prst="rightArrow">
            <a:avLst/>
          </a:prstGeom>
          <a:solidFill>
            <a:srgbClr val="EAB2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769320" y="2584632"/>
            <a:ext cx="1341068" cy="830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  <a:latin typeface="Adobe Caslon Pro" pitchFamily="18" charset="0"/>
              </a:rPr>
              <a:t>Histogram Intersection Kernel SVM</a:t>
            </a:r>
            <a:endParaRPr lang="en-US" sz="1600" dirty="0">
              <a:solidFill>
                <a:prstClr val="white"/>
              </a:solidFill>
              <a:latin typeface="Adobe Caslon Pro" pitchFamily="18" charset="0"/>
            </a:endParaRPr>
          </a:p>
        </p:txBody>
      </p:sp>
      <p:sp>
        <p:nvSpPr>
          <p:cNvPr id="77" name="Right Arrow 76"/>
          <p:cNvSpPr/>
          <p:nvPr/>
        </p:nvSpPr>
        <p:spPr>
          <a:xfrm>
            <a:off x="7208688" y="2854448"/>
            <a:ext cx="509873" cy="290754"/>
          </a:xfrm>
          <a:prstGeom prst="rightArrow">
            <a:avLst/>
          </a:prstGeom>
          <a:solidFill>
            <a:srgbClr val="EAB2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 cstate="print"/>
          <a:srcRect t="75031"/>
          <a:stretch>
            <a:fillRect/>
          </a:stretch>
        </p:blipFill>
        <p:spPr bwMode="auto">
          <a:xfrm>
            <a:off x="7159032" y="4040836"/>
            <a:ext cx="1111801" cy="1128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3" cstate="print"/>
          <a:srcRect l="40109" t="75118" r="39990"/>
          <a:stretch>
            <a:fillRect/>
          </a:stretch>
        </p:blipFill>
        <p:spPr bwMode="auto">
          <a:xfrm>
            <a:off x="7786898" y="5560360"/>
            <a:ext cx="1135229" cy="112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3" cstate="print"/>
          <a:srcRect l="20042" t="75160" r="60356"/>
          <a:stretch>
            <a:fillRect/>
          </a:stretch>
        </p:blipFill>
        <p:spPr bwMode="auto">
          <a:xfrm>
            <a:off x="6521829" y="5560359"/>
            <a:ext cx="1116106" cy="1125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" name="Rectangle 83"/>
          <p:cNvSpPr/>
          <p:nvPr/>
        </p:nvSpPr>
        <p:spPr>
          <a:xfrm>
            <a:off x="6818941" y="3704218"/>
            <a:ext cx="1855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Instead of coding:</a:t>
            </a:r>
            <a:endParaRPr lang="en-US" dirty="0">
              <a:solidFill>
                <a:prstClr val="white"/>
              </a:solidFill>
              <a:latin typeface="Adobe Caslon Pro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722574" y="5201327"/>
            <a:ext cx="2018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Adobe Caslon Pro" pitchFamily="18" charset="0"/>
              </a:rPr>
              <a:t>We separately code:</a:t>
            </a:r>
            <a:endParaRPr lang="en-US" dirty="0">
              <a:solidFill>
                <a:prstClr val="white"/>
              </a:solidFill>
              <a:latin typeface="Adobe Caslon Pro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333567" y="3711391"/>
            <a:ext cx="2756647" cy="3092824"/>
          </a:xfrm>
          <a:prstGeom prst="rect">
            <a:avLst/>
          </a:prstGeom>
          <a:noFill/>
          <a:ln>
            <a:solidFill>
              <a:srgbClr val="EAB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205818" y="3610535"/>
            <a:ext cx="2938182" cy="32474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960" y="4112560"/>
            <a:ext cx="6205818" cy="274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25450" y="2515369"/>
            <a:ext cx="1281002" cy="954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en-US" sz="1600" dirty="0" smtClean="0">
              <a:solidFill>
                <a:prstClr val="black"/>
              </a:solidFill>
              <a:latin typeface="Adobe Caslon Pro" pitchFamily="18" charset="0"/>
            </a:endParaRPr>
          </a:p>
          <a:p>
            <a:pPr algn="ctr"/>
            <a:r>
              <a:rPr lang="en-US" sz="2400" dirty="0" smtClean="0">
                <a:solidFill>
                  <a:prstClr val="black"/>
                </a:solidFill>
                <a:latin typeface="Adobe Caslon Pro" pitchFamily="18" charset="0"/>
              </a:rPr>
              <a:t>SIFT</a:t>
            </a:r>
          </a:p>
          <a:p>
            <a:pPr algn="ctr"/>
            <a:endParaRPr lang="en-US" sz="1600" dirty="0">
              <a:solidFill>
                <a:prstClr val="black"/>
              </a:solidFill>
              <a:latin typeface="Adobe Caslon Pro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7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1613"/>
          <a:stretch/>
        </p:blipFill>
        <p:spPr>
          <a:xfrm>
            <a:off x="345440" y="2443480"/>
            <a:ext cx="6120180" cy="347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 Results: Caltech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2732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Use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layer activations as input to Spatial Pyramid Matching (SPM) of </a:t>
            </a:r>
            <a:r>
              <a:rPr lang="en-US" sz="2800" dirty="0" err="1" smtClean="0"/>
              <a:t>Lazebnik</a:t>
            </a:r>
            <a:r>
              <a:rPr lang="en-US" sz="2800" dirty="0" smtClean="0"/>
              <a:t> et al. </a:t>
            </a:r>
            <a:r>
              <a:rPr lang="en-US" sz="2000" dirty="0" smtClean="0"/>
              <a:t>[CVPR’06]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10" name="Right Brace 9"/>
          <p:cNvSpPr/>
          <p:nvPr/>
        </p:nvSpPr>
        <p:spPr>
          <a:xfrm>
            <a:off x="6569849" y="3591581"/>
            <a:ext cx="222837" cy="924311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69527" y="3701119"/>
            <a:ext cx="1552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Adobe Caslon Pro" pitchFamily="18" charset="0"/>
              </a:rPr>
              <a:t>Convolutional</a:t>
            </a: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</a:b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Sparse Coding</a:t>
            </a:r>
            <a:endParaRPr lang="en-US" dirty="0">
              <a:solidFill>
                <a:schemeClr val="bg1"/>
              </a:solidFill>
              <a:latin typeface="Adobe Caslon Pro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6576252" y="4541946"/>
            <a:ext cx="222837" cy="1277598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74650" y="4702580"/>
            <a:ext cx="1897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Other approaches</a:t>
            </a:r>
            <a:b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</a:b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using SPM with</a:t>
            </a:r>
            <a:b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</a:b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Hard quantization</a:t>
            </a:r>
            <a:endParaRPr lang="en-US" dirty="0">
              <a:solidFill>
                <a:schemeClr val="bg1"/>
              </a:solidFill>
              <a:latin typeface="Adobe Caslon Pro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8261" y="2865120"/>
            <a:ext cx="3574458" cy="55768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29597" y="2832602"/>
            <a:ext cx="1514098" cy="57099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  <a:effectLst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2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3794480"/>
            <a:ext cx="6116320" cy="1441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 Results: Caltech 256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2732"/>
            <a:ext cx="86868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Use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layer activations as input to Spatial Pyramid Matching (SPM) of </a:t>
            </a:r>
            <a:r>
              <a:rPr lang="en-US" sz="2800" dirty="0" err="1" smtClean="0"/>
              <a:t>Lazebnik</a:t>
            </a:r>
            <a:r>
              <a:rPr lang="en-US" sz="2800" dirty="0" smtClean="0"/>
              <a:t> et al. </a:t>
            </a:r>
            <a:r>
              <a:rPr lang="en-US" sz="2000" dirty="0" smtClean="0"/>
              <a:t>[CVPR’06]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12" name="Right Brace 11"/>
          <p:cNvSpPr/>
          <p:nvPr/>
        </p:nvSpPr>
        <p:spPr>
          <a:xfrm>
            <a:off x="6576252" y="4827130"/>
            <a:ext cx="222837" cy="457200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74650" y="4581850"/>
            <a:ext cx="1897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Other approaches</a:t>
            </a:r>
            <a:b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</a:b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using SPM with</a:t>
            </a:r>
            <a:b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</a:br>
            <a:r>
              <a:rPr lang="en-US" dirty="0" smtClean="0">
                <a:solidFill>
                  <a:schemeClr val="bg1"/>
                </a:solidFill>
                <a:latin typeface="Adobe Caslon Pro" pitchFamily="18" charset="0"/>
              </a:rPr>
              <a:t>Hard quantization</a:t>
            </a:r>
            <a:endParaRPr lang="en-US" dirty="0">
              <a:solidFill>
                <a:schemeClr val="bg1"/>
              </a:solidFill>
              <a:latin typeface="Adobe Caslon Pro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6151" y="4197364"/>
            <a:ext cx="3574458" cy="60014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08126" y="4141836"/>
            <a:ext cx="1631713" cy="60014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32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 Results: </a:t>
            </a:r>
            <a:br>
              <a:rPr lang="en-US" dirty="0" smtClean="0"/>
            </a:br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2732"/>
            <a:ext cx="833688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Training filters on one dataset, classify in another.</a:t>
            </a:r>
          </a:p>
          <a:p>
            <a:endParaRPr lang="en-US" sz="2800" dirty="0" smtClean="0"/>
          </a:p>
          <a:p>
            <a:r>
              <a:rPr lang="en-US" sz="2800" dirty="0" smtClean="0"/>
              <a:t>Classifying Caltech 101</a:t>
            </a:r>
          </a:p>
          <a:p>
            <a:pPr lvl="1"/>
            <a:r>
              <a:rPr lang="en-US" sz="2400" dirty="0" smtClean="0"/>
              <a:t>Using Caltech 101 Filters: 71.0 ± 1.0 %</a:t>
            </a:r>
          </a:p>
          <a:p>
            <a:pPr lvl="1"/>
            <a:r>
              <a:rPr lang="en-US" sz="2400" dirty="0" smtClean="0"/>
              <a:t>Using Caltech 256 Filters: 70.5 ± 1.1 % (transfer)</a:t>
            </a:r>
          </a:p>
          <a:p>
            <a:r>
              <a:rPr lang="en-US" sz="2800" dirty="0" smtClean="0"/>
              <a:t>Classifying Caltech 256</a:t>
            </a:r>
          </a:p>
          <a:p>
            <a:pPr lvl="1"/>
            <a:r>
              <a:rPr lang="en-US" sz="2400" dirty="0" smtClean="0"/>
              <a:t>Using Caltech 256 Filters: 33.2 ± 0.8 %</a:t>
            </a:r>
          </a:p>
          <a:p>
            <a:pPr lvl="1"/>
            <a:r>
              <a:rPr lang="en-US" sz="2400" dirty="0" smtClean="0"/>
              <a:t>Using Caltech </a:t>
            </a:r>
            <a:r>
              <a:rPr lang="en-US" sz="2400" dirty="0"/>
              <a:t>101 Filters: 33.9 </a:t>
            </a:r>
            <a:r>
              <a:rPr lang="en-US" sz="2400" dirty="0" smtClean="0"/>
              <a:t>± 1. 1 % (transfer)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139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47" y="1627094"/>
            <a:ext cx="9016254" cy="4525963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Grouping mechanism</a:t>
            </a:r>
          </a:p>
          <a:p>
            <a:pPr marL="1771650" lvl="3" indent="-457200"/>
            <a:r>
              <a:rPr lang="en-US" dirty="0" smtClean="0"/>
              <a:t>Want edge structures to group into more complex forms</a:t>
            </a:r>
          </a:p>
          <a:p>
            <a:pPr marL="1771650" lvl="3" indent="-457200"/>
            <a:r>
              <a:rPr lang="en-US" dirty="0" smtClean="0"/>
              <a:t>But hard to define explicit rules</a:t>
            </a:r>
          </a:p>
          <a:p>
            <a:pPr marL="1314450" lvl="2" indent="-457200">
              <a:buAutoNum type="arabicPeriod" startAt="2"/>
            </a:pPr>
            <a:endParaRPr lang="en-US" sz="2000" dirty="0" smtClean="0"/>
          </a:p>
          <a:p>
            <a:pPr marL="914400" lvl="1" indent="-457200">
              <a:buAutoNum type="arabicPeriod"/>
            </a:pPr>
            <a:r>
              <a:rPr lang="en-US" dirty="0" smtClean="0"/>
              <a:t>Invariance to local distortions</a:t>
            </a:r>
          </a:p>
          <a:p>
            <a:pPr marL="1314450" lvl="2" indent="-457200"/>
            <a:r>
              <a:rPr lang="en-US" sz="2000" dirty="0" smtClean="0"/>
              <a:t>Corners, T-junctions, parallel lines etc. can look quite different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6882" y="1163785"/>
            <a:ext cx="8621486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42" name="Picture 2" descr="http://nysightseeing.files.wordpress.com/2010/08/nytim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42556" y="3585633"/>
            <a:ext cx="3867157" cy="2903538"/>
          </a:xfrm>
          <a:prstGeom prst="rect">
            <a:avLst/>
          </a:prstGeom>
          <a:noFill/>
        </p:spPr>
      </p:pic>
      <p:sp>
        <p:nvSpPr>
          <p:cNvPr id="163846" name="AutoShape 6" descr="https://mail.google.com/mail/?ui=2&amp;ik=0e7ab9cf48&amp;view=att&amp;th=12f572f38bd55de7&amp;attid=0.6&amp;disp=inline&amp;realattid=f_gmijz5hm5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48" name="AutoShape 8" descr="https://mail.google.com/mail/?ui=2&amp;ik=0e7ab9cf48&amp;view=att&amp;th=12f572f38bd55de7&amp;attid=0.6&amp;disp=inline&amp;realattid=f_gmijz5hm5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50" name="AutoShape 10" descr="https://mail.google.com/mail/?ui=2&amp;ik=0e7ab9cf48&amp;view=att&amp;th=12f572f38bd55de7&amp;attid=0.6&amp;disp=inline&amp;realattid=f_gmijz5hm5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5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0" y="4181959"/>
            <a:ext cx="3267075" cy="2447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53" name="AutoShape 13" descr="https://mail.google.com/mail/?ui=2&amp;ik=0e7ab9cf48&amp;view=att&amp;th=12f572f38bd55de7&amp;attid=0.1&amp;disp=inline&amp;realattid=f_gmijxcou0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54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6750" y="4949539"/>
            <a:ext cx="962025" cy="962025"/>
          </a:xfrm>
          <a:prstGeom prst="rect">
            <a:avLst/>
          </a:prstGeom>
          <a:noFill/>
          <a:ln w="22225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163857" name="AutoShape 17" descr="https://mail.google.com/mail/?ui=2&amp;ik=0e7ab9cf48&amp;view=att&amp;th=12f572f38bd55de7&amp;attid=0.3&amp;disp=inline&amp;realattid=f_gmijyfwh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58" name="Picture 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82924" y="4949539"/>
            <a:ext cx="962025" cy="962025"/>
          </a:xfrm>
          <a:prstGeom prst="rect">
            <a:avLst/>
          </a:prstGeom>
          <a:noFill/>
          <a:ln w="222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163859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84837" y="4949539"/>
            <a:ext cx="962025" cy="962025"/>
          </a:xfrm>
          <a:prstGeom prst="rect">
            <a:avLst/>
          </a:prstGeom>
          <a:noFill/>
          <a:ln w="22225">
            <a:solidFill>
              <a:srgbClr val="EAB200"/>
            </a:solidFill>
            <a:miter lim="800000"/>
            <a:headEnd/>
            <a:tailEnd/>
          </a:ln>
        </p:spPr>
      </p:pic>
      <p:pic>
        <p:nvPicPr>
          <p:cNvPr id="163860" name="Picture 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88663" y="4949539"/>
            <a:ext cx="962025" cy="962025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815050" y="4807476"/>
            <a:ext cx="104775" cy="96660"/>
          </a:xfrm>
          <a:prstGeom prst="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47457" y="4705649"/>
            <a:ext cx="104775" cy="10007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28148" y="4964661"/>
            <a:ext cx="104775" cy="100077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32915" y="4948259"/>
            <a:ext cx="104775" cy="10007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00440" y="3220497"/>
            <a:ext cx="8844332" cy="363750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1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Classification/Reconstruction Relationship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255495" y="1600200"/>
            <a:ext cx="888850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Caltech 101 classification for varying lambda.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311400"/>
            <a:ext cx="8128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21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</a:t>
            </a:r>
            <a:r>
              <a:rPr lang="en-US" dirty="0" err="1" smtClean="0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48240" y="1334891"/>
          <a:ext cx="6280660" cy="3994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390451" y="5480828"/>
            <a:ext cx="8336880" cy="146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  <a:latin typeface="Adobe Caslon Pro" pitchFamily="18" charset="0"/>
              </a:rPr>
              <a:t>Explaining away, as induced by ISTA, helps performance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But direct feed-forward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 (0 ISTA iterations) works pretty well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noProof="0" dirty="0" smtClean="0">
                <a:solidFill>
                  <a:schemeClr val="bg1"/>
                </a:solidFill>
                <a:latin typeface="Adobe Caslon Pro" pitchFamily="18" charset="0"/>
              </a:rPr>
              <a:t>cf.  Rapid object categorization in humans (Thorpe et al.)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 of Switch Settings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255495" y="1600200"/>
            <a:ext cx="888850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Recons. </a:t>
            </a:r>
            <a:r>
              <a:rPr lang="en-US" dirty="0"/>
              <a:t>a</a:t>
            </a:r>
            <a:r>
              <a:rPr lang="en-US" dirty="0" smtClean="0"/>
              <a:t>nd classification with various </a:t>
            </a:r>
            <a:r>
              <a:rPr lang="en-US" dirty="0" err="1" smtClean="0"/>
              <a:t>unpooling</a:t>
            </a:r>
            <a:r>
              <a:rPr lang="en-US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341693"/>
            <a:ext cx="8016240" cy="45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7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5495" y="1600200"/>
            <a:ext cx="888850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Introduced multi-layer top-down model.</a:t>
            </a:r>
          </a:p>
          <a:p>
            <a:r>
              <a:rPr lang="en-US" dirty="0" smtClean="0"/>
              <a:t>Non-linearity induced by sparsity &amp; pooling switches, rather than explicit function.</a:t>
            </a:r>
          </a:p>
          <a:p>
            <a:r>
              <a:rPr lang="en-US" dirty="0" smtClean="0"/>
              <a:t>Inference performed with quick ISTA iterations.</a:t>
            </a:r>
          </a:p>
          <a:p>
            <a:r>
              <a:rPr lang="en-US" dirty="0" smtClean="0"/>
              <a:t>Tractable for large &amp; deep models.</a:t>
            </a:r>
          </a:p>
          <a:p>
            <a:endParaRPr lang="en-US" dirty="0" smtClean="0"/>
          </a:p>
          <a:p>
            <a:r>
              <a:rPr lang="en-US" dirty="0" smtClean="0"/>
              <a:t>Obtains rich features, grouping and useful decompositions from 4-layer model.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-185195"/>
            <a:ext cx="10324618" cy="7766613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using layer-layer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30680"/>
            <a:ext cx="7467600" cy="5227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4960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5107592"/>
            <a:ext cx="2532888" cy="11578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52765" y="1950181"/>
            <a:ext cx="971044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99611" y="1536139"/>
            <a:ext cx="194208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prstClr val="black"/>
              </a:solidFill>
              <a:latin typeface="Adobe Caslon Pro" pitchFamily="18" charset="0"/>
            </a:endParaRPr>
          </a:p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4960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52765" y="1950181"/>
            <a:ext cx="971044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99611" y="1536139"/>
            <a:ext cx="194208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prstClr val="black"/>
              </a:solidFill>
              <a:latin typeface="Adobe Caslon Pro" pitchFamily="18" charset="0"/>
            </a:endParaRPr>
          </a:p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Deconvolutional Layer</a:t>
            </a:r>
            <a:endParaRPr lang="en-US" dirty="0"/>
          </a:p>
        </p:txBody>
      </p:sp>
      <p:pic>
        <p:nvPicPr>
          <p:cNvPr id="10" name="Picture 9" descr="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5000" y="1327150"/>
            <a:ext cx="7874000" cy="4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3124200" y="64960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9000" y="4156481"/>
            <a:ext cx="2532888" cy="1013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52765" y="1950181"/>
            <a:ext cx="971044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99611" y="1536139"/>
            <a:ext cx="194208" cy="380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>
              <a:solidFill>
                <a:prstClr val="black"/>
              </a:solidFill>
              <a:latin typeface="Adobe Caslon Pro" pitchFamily="18" charset="0"/>
            </a:endParaRPr>
          </a:p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1</a:t>
            </a:r>
            <a:endParaRPr lang="en-US" sz="20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-4953000" y="1060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7940" name="Text Box 4"/>
          <p:cNvSpPr txBox="1">
            <a:spLocks noChangeArrowheads="1"/>
          </p:cNvSpPr>
          <p:nvPr/>
        </p:nvSpPr>
        <p:spPr bwMode="auto">
          <a:xfrm>
            <a:off x="285750" y="3810000"/>
            <a:ext cx="5241925" cy="297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7959" name="Text Box 149"/>
          <p:cNvSpPr txBox="1">
            <a:spLocks noChangeArrowheads="1"/>
          </p:cNvSpPr>
          <p:nvPr/>
        </p:nvSpPr>
        <p:spPr bwMode="auto">
          <a:xfrm>
            <a:off x="2781300" y="7559675"/>
            <a:ext cx="2895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b="1" i="1" dirty="0" smtClean="0">
                <a:solidFill>
                  <a:srgbClr val="000000"/>
                </a:solidFill>
                <a:cs typeface="Arial" pitchFamily="34" charset="0"/>
              </a:rPr>
              <a:t>animal head instantiated by tiger head</a:t>
            </a:r>
          </a:p>
        </p:txBody>
      </p:sp>
      <p:grpSp>
        <p:nvGrpSpPr>
          <p:cNvPr id="2" name="Group 198"/>
          <p:cNvGrpSpPr>
            <a:grpSpLocks/>
          </p:cNvGrpSpPr>
          <p:nvPr/>
        </p:nvGrpSpPr>
        <p:grpSpPr bwMode="auto">
          <a:xfrm>
            <a:off x="3962400" y="1111250"/>
            <a:ext cx="4572000" cy="5670550"/>
            <a:chOff x="2688" y="700"/>
            <a:chExt cx="2880" cy="3572"/>
          </a:xfrm>
        </p:grpSpPr>
        <p:pic>
          <p:nvPicPr>
            <p:cNvPr id="167971" name="Picture 199" descr="Bear1_tes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88" y="2880"/>
              <a:ext cx="2880" cy="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7972" name="Freeform 200"/>
            <p:cNvSpPr>
              <a:spLocks/>
            </p:cNvSpPr>
            <p:nvPr/>
          </p:nvSpPr>
          <p:spPr bwMode="auto">
            <a:xfrm>
              <a:off x="2880" y="2160"/>
              <a:ext cx="912" cy="1776"/>
            </a:xfrm>
            <a:custGeom>
              <a:avLst/>
              <a:gdLst>
                <a:gd name="T0" fmla="*/ 912 w 912"/>
                <a:gd name="T1" fmla="*/ 0 h 1776"/>
                <a:gd name="T2" fmla="*/ 0 w 912"/>
                <a:gd name="T3" fmla="*/ 432 h 1776"/>
                <a:gd name="T4" fmla="*/ 912 w 912"/>
                <a:gd name="T5" fmla="*/ 1776 h 1776"/>
                <a:gd name="T6" fmla="*/ 0 60000 65536"/>
                <a:gd name="T7" fmla="*/ 0 60000 65536"/>
                <a:gd name="T8" fmla="*/ 0 60000 65536"/>
                <a:gd name="T9" fmla="*/ 0 w 912"/>
                <a:gd name="T10" fmla="*/ 0 h 1776"/>
                <a:gd name="T11" fmla="*/ 912 w 912"/>
                <a:gd name="T12" fmla="*/ 1776 h 17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2" h="1776">
                  <a:moveTo>
                    <a:pt x="912" y="0"/>
                  </a:moveTo>
                  <a:cubicBezTo>
                    <a:pt x="456" y="68"/>
                    <a:pt x="0" y="136"/>
                    <a:pt x="0" y="432"/>
                  </a:cubicBezTo>
                  <a:cubicBezTo>
                    <a:pt x="0" y="728"/>
                    <a:pt x="760" y="1552"/>
                    <a:pt x="912" y="1776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" name="Group 201"/>
            <p:cNvGrpSpPr>
              <a:grpSpLocks/>
            </p:cNvGrpSpPr>
            <p:nvPr/>
          </p:nvGrpSpPr>
          <p:grpSpPr bwMode="auto">
            <a:xfrm>
              <a:off x="2976" y="700"/>
              <a:ext cx="2592" cy="3572"/>
              <a:chOff x="2976" y="672"/>
              <a:chExt cx="2592" cy="3572"/>
            </a:xfrm>
          </p:grpSpPr>
          <p:sp>
            <p:nvSpPr>
              <p:cNvPr id="167974" name="Text Box 202"/>
              <p:cNvSpPr txBox="1">
                <a:spLocks noChangeArrowheads="1"/>
              </p:cNvSpPr>
              <p:nvPr/>
            </p:nvSpPr>
            <p:spPr bwMode="auto">
              <a:xfrm>
                <a:off x="2976" y="2205"/>
                <a:ext cx="2503" cy="15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7975" name="Line 203"/>
              <p:cNvSpPr>
                <a:spLocks noChangeShapeType="1"/>
              </p:cNvSpPr>
              <p:nvPr/>
            </p:nvSpPr>
            <p:spPr bwMode="auto">
              <a:xfrm flipH="1" flipV="1">
                <a:off x="4032" y="2592"/>
                <a:ext cx="96" cy="6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976" name="Line 204"/>
              <p:cNvSpPr>
                <a:spLocks noChangeShapeType="1"/>
              </p:cNvSpPr>
              <p:nvPr/>
            </p:nvSpPr>
            <p:spPr bwMode="auto">
              <a:xfrm flipV="1">
                <a:off x="4176" y="2400"/>
                <a:ext cx="48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4" name="Group 205"/>
              <p:cNvGrpSpPr>
                <a:grpSpLocks/>
              </p:cNvGrpSpPr>
              <p:nvPr/>
            </p:nvGrpSpPr>
            <p:grpSpPr bwMode="auto">
              <a:xfrm>
                <a:off x="3015" y="2153"/>
                <a:ext cx="2505" cy="556"/>
                <a:chOff x="2160" y="7380"/>
                <a:chExt cx="9150" cy="1800"/>
              </a:xfrm>
            </p:grpSpPr>
            <p:sp>
              <p:nvSpPr>
                <p:cNvPr id="168126" name="Line 206"/>
                <p:cNvSpPr>
                  <a:spLocks noChangeShapeType="1"/>
                </p:cNvSpPr>
                <p:nvPr/>
              </p:nvSpPr>
              <p:spPr bwMode="auto">
                <a:xfrm rot="290364" flipV="1">
                  <a:off x="10590" y="8340"/>
                  <a:ext cx="72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5" name="Group 207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" name="Group 208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70" name="Oval 2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71" name="Oval 2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163" name="Oval 211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64" name="Oval 212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65" name="Oval 213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66" name="Oval 214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993300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7" name="Group 215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68" name="Oval 2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69" name="Oval 2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8" name="Group 218"/>
                <p:cNvGrpSpPr>
                  <a:grpSpLocks/>
                </p:cNvGrpSpPr>
                <p:nvPr/>
              </p:nvGrpSpPr>
              <p:grpSpPr bwMode="auto">
                <a:xfrm>
                  <a:off x="2400" y="816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9" name="Group 219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60" name="Oval 2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61" name="Oval 2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153" name="Oval 222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54" name="Oval 223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55" name="Oval 224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56" name="Oval 225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10" name="Group 226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58" name="Oval 2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59" name="Oval 2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1" name="Group 229"/>
                <p:cNvGrpSpPr>
                  <a:grpSpLocks/>
                </p:cNvGrpSpPr>
                <p:nvPr/>
              </p:nvGrpSpPr>
              <p:grpSpPr bwMode="auto">
                <a:xfrm>
                  <a:off x="2640" y="840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12" name="Group 230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50" name="Oval 2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51" name="Oval 2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143" name="Oval 233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44" name="Oval 234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45" name="Oval 235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993300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46" name="Oval 236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13" name="Group 237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48" name="Oval 2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49" name="Oval 2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4" name="Group 240"/>
                <p:cNvGrpSpPr>
                  <a:grpSpLocks/>
                </p:cNvGrpSpPr>
                <p:nvPr/>
              </p:nvGrpSpPr>
              <p:grpSpPr bwMode="auto">
                <a:xfrm>
                  <a:off x="2880" y="864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15" name="Group 241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40" name="Oval 2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993300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41" name="Oval 2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133" name="Oval 244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34" name="Oval 245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35" name="Oval 246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36" name="Oval 247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993300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16" name="Group 248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38" name="Oval 2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39" name="Oval 2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sp>
              <p:nvSpPr>
                <p:cNvPr id="168131" name="Line 251"/>
                <p:cNvSpPr>
                  <a:spLocks noChangeShapeType="1"/>
                </p:cNvSpPr>
                <p:nvPr/>
              </p:nvSpPr>
              <p:spPr bwMode="auto">
                <a:xfrm rot="13521615" flipH="1">
                  <a:off x="4705" y="7679"/>
                  <a:ext cx="634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17" name="Group 252"/>
              <p:cNvGrpSpPr>
                <a:grpSpLocks/>
              </p:cNvGrpSpPr>
              <p:nvPr/>
            </p:nvGrpSpPr>
            <p:grpSpPr bwMode="auto">
              <a:xfrm>
                <a:off x="3015" y="1653"/>
                <a:ext cx="2505" cy="556"/>
                <a:chOff x="2160" y="7380"/>
                <a:chExt cx="9150" cy="1800"/>
              </a:xfrm>
            </p:grpSpPr>
            <p:sp>
              <p:nvSpPr>
                <p:cNvPr id="168080" name="Line 253"/>
                <p:cNvSpPr>
                  <a:spLocks noChangeShapeType="1"/>
                </p:cNvSpPr>
                <p:nvPr/>
              </p:nvSpPr>
              <p:spPr bwMode="auto">
                <a:xfrm rot="290364" flipV="1">
                  <a:off x="10590" y="8340"/>
                  <a:ext cx="72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18" name="Group 254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19" name="Group 255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24" name="Oval 2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25" name="Oval 2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117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18" name="Oval 259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19" name="Oval 260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20" name="Oval 261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20" name="Group 262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22" name="Oval 2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23" name="Oval 2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1" name="Group 265"/>
                <p:cNvGrpSpPr>
                  <a:grpSpLocks/>
                </p:cNvGrpSpPr>
                <p:nvPr/>
              </p:nvGrpSpPr>
              <p:grpSpPr bwMode="auto">
                <a:xfrm>
                  <a:off x="2400" y="816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22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14" name="Oval 2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15" name="Oval 2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107" name="Oval 269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08" name="Oval 270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09" name="Oval 271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10" name="Oval 272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23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12" name="Oval 2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13" name="Oval 2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4" name="Group 276"/>
                <p:cNvGrpSpPr>
                  <a:grpSpLocks/>
                </p:cNvGrpSpPr>
                <p:nvPr/>
              </p:nvGrpSpPr>
              <p:grpSpPr bwMode="auto">
                <a:xfrm>
                  <a:off x="2640" y="840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25" name="Group 277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04" name="Oval 2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05" name="Oval 2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097" name="Oval 280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98" name="Oval 281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99" name="Oval 282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00" name="Oval 283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26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102" name="Oval 2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103" name="Oval 2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7" name="Group 287"/>
                <p:cNvGrpSpPr>
                  <a:grpSpLocks/>
                </p:cNvGrpSpPr>
                <p:nvPr/>
              </p:nvGrpSpPr>
              <p:grpSpPr bwMode="auto">
                <a:xfrm>
                  <a:off x="2880" y="864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28" name="Group 288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94" name="Oval 2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95" name="Oval 2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087" name="Oval 291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993300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88" name="Oval 292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89" name="Oval 293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90" name="Oval 294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29" name="Group 295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92" name="Oval 2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93" name="Oval 2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sp>
              <p:nvSpPr>
                <p:cNvPr id="168085" name="Line 298"/>
                <p:cNvSpPr>
                  <a:spLocks noChangeShapeType="1"/>
                </p:cNvSpPr>
                <p:nvPr/>
              </p:nvSpPr>
              <p:spPr bwMode="auto">
                <a:xfrm rot="13521615" flipH="1">
                  <a:off x="4705" y="7679"/>
                  <a:ext cx="634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30" name="Group 299"/>
              <p:cNvGrpSpPr>
                <a:grpSpLocks/>
              </p:cNvGrpSpPr>
              <p:nvPr/>
            </p:nvGrpSpPr>
            <p:grpSpPr bwMode="auto">
              <a:xfrm>
                <a:off x="3015" y="1152"/>
                <a:ext cx="2505" cy="556"/>
                <a:chOff x="2160" y="7380"/>
                <a:chExt cx="9150" cy="1800"/>
              </a:xfrm>
            </p:grpSpPr>
            <p:sp>
              <p:nvSpPr>
                <p:cNvPr id="168034" name="Line 300"/>
                <p:cNvSpPr>
                  <a:spLocks noChangeShapeType="1"/>
                </p:cNvSpPr>
                <p:nvPr/>
              </p:nvSpPr>
              <p:spPr bwMode="auto">
                <a:xfrm rot="290364" flipV="1">
                  <a:off x="10590" y="8340"/>
                  <a:ext cx="72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31" name="Group 301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32" name="Group 302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78" name="Oval 3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79" name="Oval 3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071" name="Oval 305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72" name="Oval 306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73" name="Oval 307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74" name="Oval 308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616833" name="Group 309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76" name="Oval 3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77" name="Oval 3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16834" name="Group 312"/>
                <p:cNvGrpSpPr>
                  <a:grpSpLocks/>
                </p:cNvGrpSpPr>
                <p:nvPr/>
              </p:nvGrpSpPr>
              <p:grpSpPr bwMode="auto">
                <a:xfrm>
                  <a:off x="2400" y="816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35" name="Group 313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68" name="Oval 3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69" name="Oval 3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061" name="Oval 316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62" name="Oval 317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63" name="Oval 318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64" name="Oval 319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616836" name="Group 320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66" name="Oval 3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67" name="Oval 3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16837" name="Group 323"/>
                <p:cNvGrpSpPr>
                  <a:grpSpLocks/>
                </p:cNvGrpSpPr>
                <p:nvPr/>
              </p:nvGrpSpPr>
              <p:grpSpPr bwMode="auto">
                <a:xfrm>
                  <a:off x="2640" y="840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38" name="Group 324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58" name="Oval 3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59" name="Oval 3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051" name="Oval 327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52" name="Oval 328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53" name="Oval 329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54" name="Oval 330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616839" name="Group 331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56" name="Oval 3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57" name="Oval 3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16840" name="Group 334"/>
                <p:cNvGrpSpPr>
                  <a:grpSpLocks/>
                </p:cNvGrpSpPr>
                <p:nvPr/>
              </p:nvGrpSpPr>
              <p:grpSpPr bwMode="auto">
                <a:xfrm>
                  <a:off x="2880" y="864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41" name="Group 335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48" name="Oval 3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49" name="Oval 3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041" name="Oval 338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42" name="Oval 339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43" name="Oval 340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44" name="Oval 341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616842" name="Group 342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46" name="Oval 3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47" name="Oval 3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sp>
              <p:nvSpPr>
                <p:cNvPr id="168039" name="Line 345"/>
                <p:cNvSpPr>
                  <a:spLocks noChangeShapeType="1"/>
                </p:cNvSpPr>
                <p:nvPr/>
              </p:nvSpPr>
              <p:spPr bwMode="auto">
                <a:xfrm rot="13521615" flipH="1">
                  <a:off x="4705" y="7679"/>
                  <a:ext cx="634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7980" name="Line 346"/>
              <p:cNvSpPr>
                <a:spLocks noChangeShapeType="1"/>
              </p:cNvSpPr>
              <p:nvPr/>
            </p:nvSpPr>
            <p:spPr bwMode="auto">
              <a:xfrm flipV="1">
                <a:off x="4224" y="2688"/>
                <a:ext cx="153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981" name="Line 347"/>
              <p:cNvSpPr>
                <a:spLocks noChangeShapeType="1"/>
              </p:cNvSpPr>
              <p:nvPr/>
            </p:nvSpPr>
            <p:spPr bwMode="auto">
              <a:xfrm>
                <a:off x="3337" y="2681"/>
                <a:ext cx="791" cy="63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982" name="Line 348"/>
              <p:cNvSpPr>
                <a:spLocks noChangeShapeType="1"/>
              </p:cNvSpPr>
              <p:nvPr/>
            </p:nvSpPr>
            <p:spPr bwMode="auto">
              <a:xfrm flipH="1">
                <a:off x="3322" y="2192"/>
                <a:ext cx="473" cy="3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983" name="Line 349"/>
              <p:cNvSpPr>
                <a:spLocks noChangeShapeType="1"/>
              </p:cNvSpPr>
              <p:nvPr/>
            </p:nvSpPr>
            <p:spPr bwMode="auto">
              <a:xfrm>
                <a:off x="3904" y="2169"/>
                <a:ext cx="291" cy="15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984" name="Line 350"/>
              <p:cNvSpPr>
                <a:spLocks noChangeShapeType="1"/>
              </p:cNvSpPr>
              <p:nvPr/>
            </p:nvSpPr>
            <p:spPr bwMode="auto">
              <a:xfrm>
                <a:off x="3904" y="2169"/>
                <a:ext cx="473" cy="39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7985" name="Line 351"/>
              <p:cNvSpPr>
                <a:spLocks noChangeShapeType="1"/>
              </p:cNvSpPr>
              <p:nvPr/>
            </p:nvSpPr>
            <p:spPr bwMode="auto">
              <a:xfrm>
                <a:off x="3904" y="2169"/>
                <a:ext cx="109" cy="3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616843" name="Group 352"/>
              <p:cNvGrpSpPr>
                <a:grpSpLocks/>
              </p:cNvGrpSpPr>
              <p:nvPr/>
            </p:nvGrpSpPr>
            <p:grpSpPr bwMode="auto">
              <a:xfrm>
                <a:off x="3024" y="672"/>
                <a:ext cx="2448" cy="555"/>
                <a:chOff x="2160" y="7380"/>
                <a:chExt cx="9150" cy="1800"/>
              </a:xfrm>
            </p:grpSpPr>
            <p:sp>
              <p:nvSpPr>
                <p:cNvPr id="167988" name="Line 353"/>
                <p:cNvSpPr>
                  <a:spLocks noChangeShapeType="1"/>
                </p:cNvSpPr>
                <p:nvPr/>
              </p:nvSpPr>
              <p:spPr bwMode="auto">
                <a:xfrm rot="290364" flipV="1">
                  <a:off x="10590" y="8340"/>
                  <a:ext cx="720" cy="6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grpSp>
              <p:nvGrpSpPr>
                <p:cNvPr id="616844" name="Group 354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45" name="Group 355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32" name="Oval 3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33" name="Oval 3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025" name="Oval 358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26" name="Oval 359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27" name="Oval 360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28" name="Oval 361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616846" name="Group 362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30" name="Oval 3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31" name="Oval 3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16847" name="Group 365"/>
                <p:cNvGrpSpPr>
                  <a:grpSpLocks/>
                </p:cNvGrpSpPr>
                <p:nvPr/>
              </p:nvGrpSpPr>
              <p:grpSpPr bwMode="auto">
                <a:xfrm>
                  <a:off x="2400" y="816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48" name="Group 366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22" name="Oval 3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23" name="Oval 3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015" name="Oval 369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16" name="Oval 370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17" name="Oval 371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18" name="Oval 372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616849" name="Group 373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20" name="Oval 3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21" name="Oval 3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16850" name="Group 376"/>
                <p:cNvGrpSpPr>
                  <a:grpSpLocks/>
                </p:cNvGrpSpPr>
                <p:nvPr/>
              </p:nvGrpSpPr>
              <p:grpSpPr bwMode="auto">
                <a:xfrm>
                  <a:off x="2640" y="840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55" name="Group 377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12" name="Oval 3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13" name="Oval 3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8005" name="Oval 380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06" name="Oval 381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07" name="Oval 382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008" name="Oval 383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616856" name="Group 384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10" name="Oval 3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11" name="Oval 3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grpSp>
              <p:nvGrpSpPr>
                <p:cNvPr id="616857" name="Group 387"/>
                <p:cNvGrpSpPr>
                  <a:grpSpLocks/>
                </p:cNvGrpSpPr>
                <p:nvPr/>
              </p:nvGrpSpPr>
              <p:grpSpPr bwMode="auto">
                <a:xfrm>
                  <a:off x="2880" y="8640"/>
                  <a:ext cx="7920" cy="540"/>
                  <a:chOff x="2160" y="7920"/>
                  <a:chExt cx="7920" cy="540"/>
                </a:xfrm>
              </p:grpSpPr>
              <p:grpSp>
                <p:nvGrpSpPr>
                  <p:cNvPr id="616858" name="Group 388"/>
                  <p:cNvGrpSpPr>
                    <a:grpSpLocks/>
                  </p:cNvGrpSpPr>
                  <p:nvPr/>
                </p:nvGrpSpPr>
                <p:grpSpPr bwMode="auto">
                  <a:xfrm>
                    <a:off x="2160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02" name="Oval 3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03" name="Oval 3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  <p:sp>
                <p:nvSpPr>
                  <p:cNvPr id="167995" name="Oval 391"/>
                  <p:cNvSpPr>
                    <a:spLocks noChangeArrowheads="1"/>
                  </p:cNvSpPr>
                  <p:nvPr/>
                </p:nvSpPr>
                <p:spPr bwMode="auto">
                  <a:xfrm>
                    <a:off x="42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7996" name="Oval 392"/>
                  <p:cNvSpPr>
                    <a:spLocks noChangeArrowheads="1"/>
                  </p:cNvSpPr>
                  <p:nvPr/>
                </p:nvSpPr>
                <p:spPr bwMode="auto">
                  <a:xfrm>
                    <a:off x="738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7997" name="Oval 393"/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7998" name="Oval 394"/>
                  <p:cNvSpPr>
                    <a:spLocks noChangeArrowheads="1"/>
                  </p:cNvSpPr>
                  <p:nvPr/>
                </p:nvSpPr>
                <p:spPr bwMode="auto">
                  <a:xfrm>
                    <a:off x="630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grpSp>
                <p:nvGrpSpPr>
                  <p:cNvPr id="616859" name="Group 395"/>
                  <p:cNvGrpSpPr>
                    <a:grpSpLocks/>
                  </p:cNvGrpSpPr>
                  <p:nvPr/>
                </p:nvGrpSpPr>
                <p:grpSpPr bwMode="auto">
                  <a:xfrm>
                    <a:off x="8475" y="7920"/>
                    <a:ext cx="1605" cy="540"/>
                    <a:chOff x="2160" y="7920"/>
                    <a:chExt cx="1605" cy="540"/>
                  </a:xfrm>
                </p:grpSpPr>
                <p:sp>
                  <p:nvSpPr>
                    <p:cNvPr id="168000" name="Oval 3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60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68001" name="Oval 3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25" y="7920"/>
                      <a:ext cx="540" cy="54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mtClean="0">
                        <a:solidFill>
                          <a:srgbClr val="000000"/>
                        </a:solidFill>
                        <a:cs typeface="Arial" pitchFamily="34" charset="0"/>
                      </a:endParaRPr>
                    </a:p>
                  </p:txBody>
                </p:sp>
              </p:grpSp>
            </p:grpSp>
            <p:sp>
              <p:nvSpPr>
                <p:cNvPr id="167993" name="Line 398"/>
                <p:cNvSpPr>
                  <a:spLocks noChangeShapeType="1"/>
                </p:cNvSpPr>
                <p:nvPr/>
              </p:nvSpPr>
              <p:spPr bwMode="auto">
                <a:xfrm rot="13521615" flipH="1">
                  <a:off x="4705" y="7679"/>
                  <a:ext cx="634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7987" name="Text Box 399"/>
              <p:cNvSpPr txBox="1">
                <a:spLocks noChangeArrowheads="1"/>
              </p:cNvSpPr>
              <p:nvPr/>
            </p:nvSpPr>
            <p:spPr bwMode="auto">
              <a:xfrm>
                <a:off x="3744" y="3840"/>
                <a:ext cx="1824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b="1" i="1" smtClean="0">
                    <a:solidFill>
                      <a:srgbClr val="000000"/>
                    </a:solidFill>
                    <a:cs typeface="Arial" pitchFamily="34" charset="0"/>
                  </a:rPr>
                  <a:t>animal head instantiated by bear head</a:t>
                </a:r>
              </a:p>
            </p:txBody>
          </p:sp>
        </p:grpSp>
      </p:grpSp>
      <p:grpSp>
        <p:nvGrpSpPr>
          <p:cNvPr id="616860" name="Group 407"/>
          <p:cNvGrpSpPr/>
          <p:nvPr/>
        </p:nvGrpSpPr>
        <p:grpSpPr>
          <a:xfrm>
            <a:off x="0" y="1066800"/>
            <a:ext cx="4343400" cy="4953000"/>
            <a:chOff x="0" y="1066800"/>
            <a:chExt cx="4343400" cy="4953000"/>
          </a:xfrm>
        </p:grpSpPr>
        <p:pic>
          <p:nvPicPr>
            <p:cNvPr id="167938" name="Picture 2" descr="tiger5_tes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4648200"/>
              <a:ext cx="42672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7941" name="Line 5"/>
            <p:cNvSpPr>
              <a:spLocks noChangeShapeType="1"/>
            </p:cNvSpPr>
            <p:nvPr/>
          </p:nvSpPr>
          <p:spPr bwMode="auto">
            <a:xfrm rot="290364" flipV="1">
              <a:off x="4037013" y="3962400"/>
              <a:ext cx="306387" cy="28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16861" name="Group 6"/>
            <p:cNvGrpSpPr>
              <a:grpSpLocks/>
            </p:cNvGrpSpPr>
            <p:nvPr/>
          </p:nvGrpSpPr>
          <p:grpSpPr bwMode="auto">
            <a:xfrm>
              <a:off x="457200" y="3756025"/>
              <a:ext cx="3363913" cy="265113"/>
              <a:chOff x="2160" y="7920"/>
              <a:chExt cx="7920" cy="540"/>
            </a:xfrm>
          </p:grpSpPr>
          <p:grpSp>
            <p:nvGrpSpPr>
              <p:cNvPr id="616862" name="Group 7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168342" name="Oval 8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343" name="Oval 9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68335" name="Oval 10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36" name="Oval 11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37" name="Oval 12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38" name="Oval 13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grpSp>
            <p:nvGrpSpPr>
              <p:cNvPr id="616863" name="Group 14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168340" name="Oval 15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341" name="Oval 16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67936" name="Group 17"/>
            <p:cNvGrpSpPr>
              <a:grpSpLocks/>
            </p:cNvGrpSpPr>
            <p:nvPr/>
          </p:nvGrpSpPr>
          <p:grpSpPr bwMode="auto">
            <a:xfrm>
              <a:off x="558800" y="3873500"/>
              <a:ext cx="3363913" cy="265113"/>
              <a:chOff x="2160" y="7920"/>
              <a:chExt cx="7920" cy="540"/>
            </a:xfrm>
          </p:grpSpPr>
          <p:grpSp>
            <p:nvGrpSpPr>
              <p:cNvPr id="167937" name="Group 18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168332" name="Oval 19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333" name="Oval 20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68325" name="Oval 21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26" name="Oval 22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rgbClr val="9933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27" name="Oval 23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28" name="Oval 24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grpSp>
            <p:nvGrpSpPr>
              <p:cNvPr id="167942" name="Group 25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168330" name="Oval 26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331" name="Oval 27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67943" name="Group 28"/>
            <p:cNvGrpSpPr>
              <a:grpSpLocks/>
            </p:cNvGrpSpPr>
            <p:nvPr/>
          </p:nvGrpSpPr>
          <p:grpSpPr bwMode="auto">
            <a:xfrm>
              <a:off x="660400" y="3990975"/>
              <a:ext cx="3363913" cy="265113"/>
              <a:chOff x="2160" y="7920"/>
              <a:chExt cx="7920" cy="540"/>
            </a:xfrm>
          </p:grpSpPr>
          <p:grpSp>
            <p:nvGrpSpPr>
              <p:cNvPr id="167944" name="Group 29"/>
              <p:cNvGrpSpPr>
                <a:grpSpLocks/>
              </p:cNvGrpSpPr>
              <p:nvPr/>
            </p:nvGrpSpPr>
            <p:grpSpPr bwMode="auto">
              <a:xfrm>
                <a:off x="2160" y="7920"/>
                <a:ext cx="1605" cy="540"/>
                <a:chOff x="2160" y="7920"/>
                <a:chExt cx="1605" cy="540"/>
              </a:xfrm>
            </p:grpSpPr>
            <p:sp>
              <p:nvSpPr>
                <p:cNvPr id="168322" name="Oval 30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323" name="Oval 31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68315" name="Oval 32"/>
              <p:cNvSpPr>
                <a:spLocks noChangeArrowheads="1"/>
              </p:cNvSpPr>
              <p:nvPr/>
            </p:nvSpPr>
            <p:spPr bwMode="auto">
              <a:xfrm>
                <a:off x="426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16" name="Oval 33"/>
              <p:cNvSpPr>
                <a:spLocks noChangeArrowheads="1"/>
              </p:cNvSpPr>
              <p:nvPr/>
            </p:nvSpPr>
            <p:spPr bwMode="auto">
              <a:xfrm>
                <a:off x="738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17" name="Oval 34"/>
              <p:cNvSpPr>
                <a:spLocks noChangeArrowheads="1"/>
              </p:cNvSpPr>
              <p:nvPr/>
            </p:nvSpPr>
            <p:spPr bwMode="auto">
              <a:xfrm>
                <a:off x="5220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18" name="Oval 35"/>
              <p:cNvSpPr>
                <a:spLocks noChangeArrowheads="1"/>
              </p:cNvSpPr>
              <p:nvPr/>
            </p:nvSpPr>
            <p:spPr bwMode="auto">
              <a:xfrm>
                <a:off x="630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grpSp>
            <p:nvGrpSpPr>
              <p:cNvPr id="167945" name="Group 36"/>
              <p:cNvGrpSpPr>
                <a:grpSpLocks/>
              </p:cNvGrpSpPr>
              <p:nvPr/>
            </p:nvGrpSpPr>
            <p:grpSpPr bwMode="auto">
              <a:xfrm>
                <a:off x="8475" y="7920"/>
                <a:ext cx="1605" cy="540"/>
                <a:chOff x="2160" y="7920"/>
                <a:chExt cx="1605" cy="540"/>
              </a:xfrm>
            </p:grpSpPr>
            <p:sp>
              <p:nvSpPr>
                <p:cNvPr id="168320" name="Oval 37"/>
                <p:cNvSpPr>
                  <a:spLocks noChangeArrowheads="1"/>
                </p:cNvSpPr>
                <p:nvPr/>
              </p:nvSpPr>
              <p:spPr bwMode="auto">
                <a:xfrm>
                  <a:off x="2160" y="7920"/>
                  <a:ext cx="540" cy="540"/>
                </a:xfrm>
                <a:prstGeom prst="ellipse">
                  <a:avLst/>
                </a:prstGeom>
                <a:solidFill>
                  <a:srgbClr val="9933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321" name="Oval 38"/>
                <p:cNvSpPr>
                  <a:spLocks noChangeArrowheads="1"/>
                </p:cNvSpPr>
                <p:nvPr/>
              </p:nvSpPr>
              <p:spPr bwMode="auto">
                <a:xfrm>
                  <a:off x="3225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167948" name="Group 39"/>
            <p:cNvGrpSpPr>
              <a:grpSpLocks/>
            </p:cNvGrpSpPr>
            <p:nvPr/>
          </p:nvGrpSpPr>
          <p:grpSpPr bwMode="auto">
            <a:xfrm>
              <a:off x="763588" y="4108450"/>
              <a:ext cx="681037" cy="265113"/>
              <a:chOff x="2160" y="7920"/>
              <a:chExt cx="1605" cy="540"/>
            </a:xfrm>
          </p:grpSpPr>
          <p:sp>
            <p:nvSpPr>
              <p:cNvPr id="168312" name="Oval 40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13" name="Oval 41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67946" name="Oval 42"/>
            <p:cNvSpPr>
              <a:spLocks noChangeArrowheads="1"/>
            </p:cNvSpPr>
            <p:nvPr/>
          </p:nvSpPr>
          <p:spPr bwMode="auto">
            <a:xfrm>
              <a:off x="1655763" y="4108450"/>
              <a:ext cx="228600" cy="26511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67947" name="Oval 43"/>
            <p:cNvSpPr>
              <a:spLocks noChangeArrowheads="1"/>
            </p:cNvSpPr>
            <p:nvPr/>
          </p:nvSpPr>
          <p:spPr bwMode="auto">
            <a:xfrm>
              <a:off x="2063750" y="4108450"/>
              <a:ext cx="228600" cy="265113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grpSp>
          <p:nvGrpSpPr>
            <p:cNvPr id="167950" name="Group 44"/>
            <p:cNvGrpSpPr>
              <a:grpSpLocks/>
            </p:cNvGrpSpPr>
            <p:nvPr/>
          </p:nvGrpSpPr>
          <p:grpSpPr bwMode="auto">
            <a:xfrm>
              <a:off x="3446463" y="4108450"/>
              <a:ext cx="681037" cy="265113"/>
              <a:chOff x="2160" y="7920"/>
              <a:chExt cx="1605" cy="540"/>
            </a:xfrm>
          </p:grpSpPr>
          <p:sp>
            <p:nvSpPr>
              <p:cNvPr id="168310" name="Oval 45"/>
              <p:cNvSpPr>
                <a:spLocks noChangeArrowheads="1"/>
              </p:cNvSpPr>
              <p:nvPr/>
            </p:nvSpPr>
            <p:spPr bwMode="auto">
              <a:xfrm>
                <a:off x="2160" y="7920"/>
                <a:ext cx="540" cy="54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  <p:sp>
            <p:nvSpPr>
              <p:cNvPr id="168311" name="Oval 46"/>
              <p:cNvSpPr>
                <a:spLocks noChangeArrowheads="1"/>
              </p:cNvSpPr>
              <p:nvPr/>
            </p:nvSpPr>
            <p:spPr bwMode="auto">
              <a:xfrm>
                <a:off x="3225" y="7920"/>
                <a:ext cx="540" cy="540"/>
              </a:xfrm>
              <a:prstGeom prst="ellipse">
                <a:avLst/>
              </a:prstGeom>
              <a:solidFill>
                <a:srgbClr val="FFFFFF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67949" name="Line 47"/>
            <p:cNvSpPr>
              <a:spLocks noChangeShapeType="1"/>
            </p:cNvSpPr>
            <p:nvPr/>
          </p:nvSpPr>
          <p:spPr bwMode="auto">
            <a:xfrm rot="13521615" flipH="1">
              <a:off x="1517651" y="3638550"/>
              <a:ext cx="311150" cy="158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7958" name="Group 48"/>
            <p:cNvGrpSpPr>
              <a:grpSpLocks/>
            </p:cNvGrpSpPr>
            <p:nvPr/>
          </p:nvGrpSpPr>
          <p:grpSpPr bwMode="auto">
            <a:xfrm>
              <a:off x="457200" y="1905000"/>
              <a:ext cx="3886200" cy="881063"/>
              <a:chOff x="2160" y="7380"/>
              <a:chExt cx="9150" cy="1800"/>
            </a:xfrm>
          </p:grpSpPr>
          <p:sp>
            <p:nvSpPr>
              <p:cNvPr id="168264" name="Line 49"/>
              <p:cNvSpPr>
                <a:spLocks noChangeShapeType="1"/>
              </p:cNvSpPr>
              <p:nvPr/>
            </p:nvSpPr>
            <p:spPr bwMode="auto">
              <a:xfrm rot="290364" flipV="1">
                <a:off x="10590" y="8340"/>
                <a:ext cx="72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7960" name="Group 50"/>
              <p:cNvGrpSpPr>
                <a:grpSpLocks/>
              </p:cNvGrpSpPr>
              <p:nvPr/>
            </p:nvGrpSpPr>
            <p:grpSpPr bwMode="auto">
              <a:xfrm>
                <a:off x="2160" y="7920"/>
                <a:ext cx="7920" cy="540"/>
                <a:chOff x="2160" y="7920"/>
                <a:chExt cx="7920" cy="540"/>
              </a:xfrm>
            </p:grpSpPr>
            <p:grpSp>
              <p:nvGrpSpPr>
                <p:cNvPr id="167961" name="Group 51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308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309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301" name="Oval 54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302" name="Oval 55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303" name="Oval 56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304" name="Oval 57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7962" name="Group 58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306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307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7966" name="Group 61"/>
              <p:cNvGrpSpPr>
                <a:grpSpLocks/>
              </p:cNvGrpSpPr>
              <p:nvPr/>
            </p:nvGrpSpPr>
            <p:grpSpPr bwMode="auto">
              <a:xfrm>
                <a:off x="2400" y="8160"/>
                <a:ext cx="7920" cy="540"/>
                <a:chOff x="2160" y="7920"/>
                <a:chExt cx="7920" cy="540"/>
              </a:xfrm>
            </p:grpSpPr>
            <p:grpSp>
              <p:nvGrpSpPr>
                <p:cNvPr id="167967" name="Group 62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98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99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291" name="Oval 65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92" name="Oval 66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93" name="Oval 67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94" name="Oval 68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7968" name="Group 69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96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97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7969" name="Group 72"/>
              <p:cNvGrpSpPr>
                <a:grpSpLocks/>
              </p:cNvGrpSpPr>
              <p:nvPr/>
            </p:nvGrpSpPr>
            <p:grpSpPr bwMode="auto">
              <a:xfrm>
                <a:off x="2640" y="8400"/>
                <a:ext cx="7920" cy="540"/>
                <a:chOff x="2160" y="7920"/>
                <a:chExt cx="7920" cy="540"/>
              </a:xfrm>
            </p:grpSpPr>
            <p:grpSp>
              <p:nvGrpSpPr>
                <p:cNvPr id="167973" name="Group 73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88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89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281" name="Oval 76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82" name="Oval 77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83" name="Oval 78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84" name="Oval 79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7977" name="Group 80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86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87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7978" name="Group 83"/>
              <p:cNvGrpSpPr>
                <a:grpSpLocks/>
              </p:cNvGrpSpPr>
              <p:nvPr/>
            </p:nvGrpSpPr>
            <p:grpSpPr bwMode="auto">
              <a:xfrm>
                <a:off x="2880" y="8640"/>
                <a:ext cx="7920" cy="540"/>
                <a:chOff x="2160" y="7920"/>
                <a:chExt cx="7920" cy="540"/>
              </a:xfrm>
            </p:grpSpPr>
            <p:grpSp>
              <p:nvGrpSpPr>
                <p:cNvPr id="167979" name="Group 84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78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79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271" name="Oval 87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72" name="Oval 88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73" name="Oval 89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74" name="Oval 90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7986" name="Group 91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76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77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168269" name="Line 94"/>
              <p:cNvSpPr>
                <a:spLocks noChangeShapeType="1"/>
              </p:cNvSpPr>
              <p:nvPr/>
            </p:nvSpPr>
            <p:spPr bwMode="auto">
              <a:xfrm rot="13521615" flipH="1">
                <a:off x="4705" y="7679"/>
                <a:ext cx="634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67951" name="Line 95"/>
            <p:cNvSpPr>
              <a:spLocks noChangeShapeType="1"/>
            </p:cNvSpPr>
            <p:nvPr/>
          </p:nvSpPr>
          <p:spPr bwMode="auto">
            <a:xfrm flipV="1">
              <a:off x="2362200" y="4251325"/>
              <a:ext cx="1068388" cy="10064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7952" name="Line 96"/>
            <p:cNvSpPr>
              <a:spLocks noChangeShapeType="1"/>
            </p:cNvSpPr>
            <p:nvPr/>
          </p:nvSpPr>
          <p:spPr bwMode="auto">
            <a:xfrm flipH="1">
              <a:off x="2209800" y="4151313"/>
              <a:ext cx="657225" cy="11064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7953" name="Line 97"/>
            <p:cNvSpPr>
              <a:spLocks noChangeShapeType="1"/>
            </p:cNvSpPr>
            <p:nvPr/>
          </p:nvSpPr>
          <p:spPr bwMode="auto">
            <a:xfrm flipH="1">
              <a:off x="2286000" y="4343400"/>
              <a:ext cx="354013" cy="7143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7954" name="Line 98"/>
            <p:cNvSpPr>
              <a:spLocks noChangeShapeType="1"/>
            </p:cNvSpPr>
            <p:nvPr/>
          </p:nvSpPr>
          <p:spPr bwMode="auto">
            <a:xfrm>
              <a:off x="1836738" y="3516313"/>
              <a:ext cx="1524000" cy="569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7955" name="Line 99"/>
            <p:cNvSpPr>
              <a:spLocks noChangeShapeType="1"/>
            </p:cNvSpPr>
            <p:nvPr/>
          </p:nvSpPr>
          <p:spPr bwMode="auto">
            <a:xfrm>
              <a:off x="1836738" y="3516313"/>
              <a:ext cx="1184275" cy="6318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7956" name="Line 100"/>
            <p:cNvSpPr>
              <a:spLocks noChangeShapeType="1"/>
            </p:cNvSpPr>
            <p:nvPr/>
          </p:nvSpPr>
          <p:spPr bwMode="auto">
            <a:xfrm>
              <a:off x="1836738" y="3516313"/>
              <a:ext cx="958850" cy="442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7957" name="Line 101"/>
            <p:cNvSpPr>
              <a:spLocks noChangeShapeType="1"/>
            </p:cNvSpPr>
            <p:nvPr/>
          </p:nvSpPr>
          <p:spPr bwMode="auto">
            <a:xfrm>
              <a:off x="1836738" y="3516313"/>
              <a:ext cx="733425" cy="6953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7989" name="Group 102"/>
            <p:cNvGrpSpPr>
              <a:grpSpLocks/>
            </p:cNvGrpSpPr>
            <p:nvPr/>
          </p:nvGrpSpPr>
          <p:grpSpPr bwMode="auto">
            <a:xfrm>
              <a:off x="457200" y="1066800"/>
              <a:ext cx="3886200" cy="881063"/>
              <a:chOff x="2160" y="7380"/>
              <a:chExt cx="9150" cy="1800"/>
            </a:xfrm>
          </p:grpSpPr>
          <p:sp>
            <p:nvSpPr>
              <p:cNvPr id="168218" name="Line 103"/>
              <p:cNvSpPr>
                <a:spLocks noChangeShapeType="1"/>
              </p:cNvSpPr>
              <p:nvPr/>
            </p:nvSpPr>
            <p:spPr bwMode="auto">
              <a:xfrm rot="290364" flipV="1">
                <a:off x="10590" y="8340"/>
                <a:ext cx="72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7990" name="Group 104"/>
              <p:cNvGrpSpPr>
                <a:grpSpLocks/>
              </p:cNvGrpSpPr>
              <p:nvPr/>
            </p:nvGrpSpPr>
            <p:grpSpPr bwMode="auto">
              <a:xfrm>
                <a:off x="2160" y="7920"/>
                <a:ext cx="7920" cy="540"/>
                <a:chOff x="2160" y="7920"/>
                <a:chExt cx="7920" cy="540"/>
              </a:xfrm>
            </p:grpSpPr>
            <p:grpSp>
              <p:nvGrpSpPr>
                <p:cNvPr id="167991" name="Group 105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62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63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255" name="Oval 108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56" name="Oval 109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57" name="Oval 110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58" name="Oval 111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7992" name="Group 112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60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61" name="Oval 114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7994" name="Group 115"/>
              <p:cNvGrpSpPr>
                <a:grpSpLocks/>
              </p:cNvGrpSpPr>
              <p:nvPr/>
            </p:nvGrpSpPr>
            <p:grpSpPr bwMode="auto">
              <a:xfrm>
                <a:off x="2400" y="8160"/>
                <a:ext cx="7920" cy="540"/>
                <a:chOff x="2160" y="7920"/>
                <a:chExt cx="7920" cy="540"/>
              </a:xfrm>
            </p:grpSpPr>
            <p:grpSp>
              <p:nvGrpSpPr>
                <p:cNvPr id="167999" name="Group 116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52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53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245" name="Oval 119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46" name="Oval 120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47" name="Oval 121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48" name="Oval 122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8004" name="Group 123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50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51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8009" name="Group 126"/>
              <p:cNvGrpSpPr>
                <a:grpSpLocks/>
              </p:cNvGrpSpPr>
              <p:nvPr/>
            </p:nvGrpSpPr>
            <p:grpSpPr bwMode="auto">
              <a:xfrm>
                <a:off x="2640" y="8400"/>
                <a:ext cx="7920" cy="540"/>
                <a:chOff x="2160" y="7920"/>
                <a:chExt cx="7920" cy="540"/>
              </a:xfrm>
            </p:grpSpPr>
            <p:grpSp>
              <p:nvGrpSpPr>
                <p:cNvPr id="168014" name="Group 127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42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43" name="Oval 129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235" name="Oval 130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36" name="Oval 131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37" name="Oval 132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38" name="Oval 133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8019" name="Group 134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40" name="Oval 13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41" name="Oval 136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8024" name="Group 137"/>
              <p:cNvGrpSpPr>
                <a:grpSpLocks/>
              </p:cNvGrpSpPr>
              <p:nvPr/>
            </p:nvGrpSpPr>
            <p:grpSpPr bwMode="auto">
              <a:xfrm>
                <a:off x="2880" y="8640"/>
                <a:ext cx="7920" cy="540"/>
                <a:chOff x="2160" y="7920"/>
                <a:chExt cx="7920" cy="540"/>
              </a:xfrm>
            </p:grpSpPr>
            <p:grpSp>
              <p:nvGrpSpPr>
                <p:cNvPr id="168029" name="Group 138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32" name="Oval 139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33" name="Oval 140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225" name="Oval 141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26" name="Oval 142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27" name="Oval 143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28" name="Oval 144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8035" name="Group 145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30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31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168223" name="Line 148"/>
              <p:cNvSpPr>
                <a:spLocks noChangeShapeType="1"/>
              </p:cNvSpPr>
              <p:nvPr/>
            </p:nvSpPr>
            <p:spPr bwMode="auto">
              <a:xfrm rot="13521615" flipH="1">
                <a:off x="4705" y="7679"/>
                <a:ext cx="634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68036" name="Group 151"/>
            <p:cNvGrpSpPr>
              <a:grpSpLocks/>
            </p:cNvGrpSpPr>
            <p:nvPr/>
          </p:nvGrpSpPr>
          <p:grpSpPr bwMode="auto">
            <a:xfrm>
              <a:off x="457200" y="2698750"/>
              <a:ext cx="3886200" cy="881063"/>
              <a:chOff x="2160" y="7380"/>
              <a:chExt cx="9150" cy="1800"/>
            </a:xfrm>
          </p:grpSpPr>
          <p:sp>
            <p:nvSpPr>
              <p:cNvPr id="168172" name="Line 152"/>
              <p:cNvSpPr>
                <a:spLocks noChangeShapeType="1"/>
              </p:cNvSpPr>
              <p:nvPr/>
            </p:nvSpPr>
            <p:spPr bwMode="auto">
              <a:xfrm rot="290364" flipV="1">
                <a:off x="10590" y="8340"/>
                <a:ext cx="720" cy="6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8037" name="Group 153"/>
              <p:cNvGrpSpPr>
                <a:grpSpLocks/>
              </p:cNvGrpSpPr>
              <p:nvPr/>
            </p:nvGrpSpPr>
            <p:grpSpPr bwMode="auto">
              <a:xfrm>
                <a:off x="2160" y="7920"/>
                <a:ext cx="7920" cy="540"/>
                <a:chOff x="2160" y="7920"/>
                <a:chExt cx="7920" cy="540"/>
              </a:xfrm>
            </p:grpSpPr>
            <p:grpSp>
              <p:nvGrpSpPr>
                <p:cNvPr id="168038" name="Group 154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16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17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209" name="Oval 157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10" name="Oval 158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11" name="Oval 159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12" name="Oval 160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8040" name="Group 161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14" name="Oval 162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15" name="Oval 163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8045" name="Group 164"/>
              <p:cNvGrpSpPr>
                <a:grpSpLocks/>
              </p:cNvGrpSpPr>
              <p:nvPr/>
            </p:nvGrpSpPr>
            <p:grpSpPr bwMode="auto">
              <a:xfrm>
                <a:off x="2400" y="8160"/>
                <a:ext cx="7920" cy="540"/>
                <a:chOff x="2160" y="7920"/>
                <a:chExt cx="7920" cy="540"/>
              </a:xfrm>
            </p:grpSpPr>
            <p:grpSp>
              <p:nvGrpSpPr>
                <p:cNvPr id="168050" name="Group 165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06" name="Oval 166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07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199" name="Oval 168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00" name="Oval 169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01" name="Oval 170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202" name="Oval 171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8055" name="Group 172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204" name="Oval 173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205" name="Oval 174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8060" name="Group 175"/>
              <p:cNvGrpSpPr>
                <a:grpSpLocks/>
              </p:cNvGrpSpPr>
              <p:nvPr/>
            </p:nvGrpSpPr>
            <p:grpSpPr bwMode="auto">
              <a:xfrm>
                <a:off x="2640" y="8400"/>
                <a:ext cx="7920" cy="540"/>
                <a:chOff x="2160" y="7920"/>
                <a:chExt cx="7920" cy="540"/>
              </a:xfrm>
            </p:grpSpPr>
            <p:grpSp>
              <p:nvGrpSpPr>
                <p:cNvPr id="168065" name="Group 176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196" name="Oval 177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97" name="Oval 178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189" name="Oval 179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190" name="Oval 180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191" name="Oval 181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192" name="Oval 182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8070" name="Group 183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194" name="Oval 184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95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8075" name="Group 186"/>
              <p:cNvGrpSpPr>
                <a:grpSpLocks/>
              </p:cNvGrpSpPr>
              <p:nvPr/>
            </p:nvGrpSpPr>
            <p:grpSpPr bwMode="auto">
              <a:xfrm>
                <a:off x="2880" y="8640"/>
                <a:ext cx="7920" cy="540"/>
                <a:chOff x="2160" y="7920"/>
                <a:chExt cx="7920" cy="540"/>
              </a:xfrm>
            </p:grpSpPr>
            <p:grpSp>
              <p:nvGrpSpPr>
                <p:cNvPr id="168081" name="Group 187"/>
                <p:cNvGrpSpPr>
                  <a:grpSpLocks/>
                </p:cNvGrpSpPr>
                <p:nvPr/>
              </p:nvGrpSpPr>
              <p:grpSpPr bwMode="auto">
                <a:xfrm>
                  <a:off x="2160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186" name="Oval 188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87" name="Oval 189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  <p:sp>
              <p:nvSpPr>
                <p:cNvPr id="168179" name="Oval 190"/>
                <p:cNvSpPr>
                  <a:spLocks noChangeArrowheads="1"/>
                </p:cNvSpPr>
                <p:nvPr/>
              </p:nvSpPr>
              <p:spPr bwMode="auto">
                <a:xfrm>
                  <a:off x="4260" y="7920"/>
                  <a:ext cx="540" cy="540"/>
                </a:xfrm>
                <a:prstGeom prst="ellipse">
                  <a:avLst/>
                </a:prstGeom>
                <a:solidFill>
                  <a:srgbClr val="9933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180" name="Oval 191"/>
                <p:cNvSpPr>
                  <a:spLocks noChangeArrowheads="1"/>
                </p:cNvSpPr>
                <p:nvPr/>
              </p:nvSpPr>
              <p:spPr bwMode="auto">
                <a:xfrm>
                  <a:off x="738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181" name="Oval 192"/>
                <p:cNvSpPr>
                  <a:spLocks noChangeArrowheads="1"/>
                </p:cNvSpPr>
                <p:nvPr/>
              </p:nvSpPr>
              <p:spPr bwMode="auto">
                <a:xfrm>
                  <a:off x="522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8182" name="Oval 193"/>
                <p:cNvSpPr>
                  <a:spLocks noChangeArrowheads="1"/>
                </p:cNvSpPr>
                <p:nvPr/>
              </p:nvSpPr>
              <p:spPr bwMode="auto">
                <a:xfrm>
                  <a:off x="6300" y="7920"/>
                  <a:ext cx="540" cy="540"/>
                </a:xfrm>
                <a:prstGeom prst="ellipse">
                  <a:avLst/>
                </a:prstGeom>
                <a:solidFill>
                  <a:srgbClr val="FFFFFF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mtClean="0">
                    <a:solidFill>
                      <a:srgbClr val="000000"/>
                    </a:solidFill>
                    <a:cs typeface="Arial" pitchFamily="34" charset="0"/>
                  </a:endParaRPr>
                </a:p>
              </p:txBody>
            </p:sp>
            <p:grpSp>
              <p:nvGrpSpPr>
                <p:cNvPr id="168082" name="Group 194"/>
                <p:cNvGrpSpPr>
                  <a:grpSpLocks/>
                </p:cNvGrpSpPr>
                <p:nvPr/>
              </p:nvGrpSpPr>
              <p:grpSpPr bwMode="auto">
                <a:xfrm>
                  <a:off x="8475" y="7920"/>
                  <a:ext cx="1605" cy="540"/>
                  <a:chOff x="2160" y="7920"/>
                  <a:chExt cx="1605" cy="540"/>
                </a:xfrm>
              </p:grpSpPr>
              <p:sp>
                <p:nvSpPr>
                  <p:cNvPr id="168184" name="Oval 195"/>
                  <p:cNvSpPr>
                    <a:spLocks noChangeArrowheads="1"/>
                  </p:cNvSpPr>
                  <p:nvPr/>
                </p:nvSpPr>
                <p:spPr bwMode="auto">
                  <a:xfrm>
                    <a:off x="2160" y="7920"/>
                    <a:ext cx="540" cy="54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168185" name="Oval 196"/>
                  <p:cNvSpPr>
                    <a:spLocks noChangeArrowheads="1"/>
                  </p:cNvSpPr>
                  <p:nvPr/>
                </p:nvSpPr>
                <p:spPr bwMode="auto">
                  <a:xfrm>
                    <a:off x="3225" y="7920"/>
                    <a:ext cx="540" cy="54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mtClean="0">
                      <a:solidFill>
                        <a:srgbClr val="000000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sp>
            <p:nvSpPr>
              <p:cNvPr id="168177" name="Line 197"/>
              <p:cNvSpPr>
                <a:spLocks noChangeShapeType="1"/>
              </p:cNvSpPr>
              <p:nvPr/>
            </p:nvSpPr>
            <p:spPr bwMode="auto">
              <a:xfrm rot="13521615" flipH="1">
                <a:off x="4705" y="7679"/>
                <a:ext cx="634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67963" name="Line 400"/>
            <p:cNvSpPr>
              <a:spLocks noChangeShapeType="1"/>
            </p:cNvSpPr>
            <p:nvPr/>
          </p:nvSpPr>
          <p:spPr bwMode="auto">
            <a:xfrm flipH="1">
              <a:off x="2286000" y="4267200"/>
              <a:ext cx="762000" cy="990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7964" name="Oval 401"/>
            <p:cNvSpPr>
              <a:spLocks noChangeArrowheads="1"/>
            </p:cNvSpPr>
            <p:nvPr/>
          </p:nvSpPr>
          <p:spPr bwMode="auto">
            <a:xfrm>
              <a:off x="2981325" y="4108450"/>
              <a:ext cx="228600" cy="265113"/>
            </a:xfrm>
            <a:prstGeom prst="ellipse">
              <a:avLst/>
            </a:prstGeom>
            <a:solidFill>
              <a:srgbClr val="9933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67965" name="Oval 402"/>
            <p:cNvSpPr>
              <a:spLocks noChangeArrowheads="1"/>
            </p:cNvSpPr>
            <p:nvPr/>
          </p:nvSpPr>
          <p:spPr bwMode="auto">
            <a:xfrm>
              <a:off x="2522538" y="4108450"/>
              <a:ext cx="228600" cy="265113"/>
            </a:xfrm>
            <a:prstGeom prst="ellipse">
              <a:avLst/>
            </a:prstGeom>
            <a:solidFill>
              <a:srgbClr val="9933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616851" name="Text Box 403"/>
          <p:cNvSpPr txBox="1">
            <a:spLocks noChangeArrowheads="1"/>
          </p:cNvSpPr>
          <p:nvPr/>
        </p:nvSpPr>
        <p:spPr bwMode="auto">
          <a:xfrm>
            <a:off x="6934200" y="4130675"/>
            <a:ext cx="2133600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cs typeface="Arial" pitchFamily="34" charset="0"/>
              </a:rPr>
              <a:t>e.g. discontinuities, gradient </a:t>
            </a:r>
          </a:p>
        </p:txBody>
      </p:sp>
      <p:sp>
        <p:nvSpPr>
          <p:cNvPr id="616852" name="Text Box 404"/>
          <p:cNvSpPr txBox="1">
            <a:spLocks noChangeArrowheads="1"/>
          </p:cNvSpPr>
          <p:nvPr/>
        </p:nvSpPr>
        <p:spPr bwMode="auto">
          <a:xfrm>
            <a:off x="6934200" y="3063875"/>
            <a:ext cx="1600200" cy="7302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cs typeface="Arial" pitchFamily="34" charset="0"/>
              </a:rPr>
              <a:t>e.g. linelets, curvelets, T-junctions</a:t>
            </a:r>
          </a:p>
        </p:txBody>
      </p:sp>
      <p:sp>
        <p:nvSpPr>
          <p:cNvPr id="616853" name="Text Box 405"/>
          <p:cNvSpPr txBox="1">
            <a:spLocks noChangeArrowheads="1"/>
          </p:cNvSpPr>
          <p:nvPr/>
        </p:nvSpPr>
        <p:spPr bwMode="auto">
          <a:xfrm>
            <a:off x="6934200" y="2225675"/>
            <a:ext cx="2133600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cs typeface="Arial" pitchFamily="34" charset="0"/>
              </a:rPr>
              <a:t>e.g. contours, intermediate objects</a:t>
            </a:r>
          </a:p>
        </p:txBody>
      </p:sp>
      <p:sp>
        <p:nvSpPr>
          <p:cNvPr id="616854" name="Text Box 406"/>
          <p:cNvSpPr txBox="1">
            <a:spLocks noChangeArrowheads="1"/>
          </p:cNvSpPr>
          <p:nvPr/>
        </p:nvSpPr>
        <p:spPr bwMode="auto">
          <a:xfrm>
            <a:off x="6934200" y="1311275"/>
            <a:ext cx="1828800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smtClean="0">
                <a:solidFill>
                  <a:srgbClr val="000000"/>
                </a:solidFill>
                <a:cs typeface="Arial" pitchFamily="34" charset="0"/>
              </a:rPr>
              <a:t>e.g. animals, trees, rocks</a:t>
            </a:r>
          </a:p>
        </p:txBody>
      </p:sp>
      <p:sp>
        <p:nvSpPr>
          <p:cNvPr id="167970" name="Rectangle 407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mtClean="0">
                <a:solidFill>
                  <a:srgbClr val="1F497D"/>
                </a:solidFill>
                <a:cs typeface="Arial" pitchFamily="34" charset="0"/>
              </a:rPr>
              <a:t>Context and Hierarchy in a Probabilistic Image Model</a:t>
            </a:r>
            <a:br>
              <a:rPr lang="en-US" sz="2400" b="1" smtClean="0">
                <a:solidFill>
                  <a:srgbClr val="1F497D"/>
                </a:solidFill>
                <a:cs typeface="Arial" pitchFamily="34" charset="0"/>
              </a:rPr>
            </a:br>
            <a:r>
              <a:rPr lang="en-US" sz="2000" b="1" smtClean="0">
                <a:solidFill>
                  <a:srgbClr val="1F497D"/>
                </a:solidFill>
                <a:cs typeface="Arial" pitchFamily="34" charset="0"/>
              </a:rPr>
              <a:t>Jin &amp; Geman (2006)</a:t>
            </a:r>
            <a:endParaRPr lang="en-US" sz="1000" b="1" smtClean="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851" grpId="0" animBg="1"/>
      <p:bldP spid="616852" grpId="0" animBg="1"/>
      <p:bldP spid="616853" grpId="0" animBg="1"/>
      <p:bldP spid="6168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layer</a:t>
            </a:r>
          </a:p>
          <a:p>
            <a:pPr lvl="1"/>
            <a:r>
              <a:rPr lang="en-US" dirty="0" err="1" smtClean="0"/>
              <a:t>Convolutional</a:t>
            </a:r>
            <a:r>
              <a:rPr lang="en-US" dirty="0" smtClean="0"/>
              <a:t> Sparse Coding</a:t>
            </a:r>
          </a:p>
          <a:p>
            <a:pPr lvl="1"/>
            <a:r>
              <a:rPr lang="en-US" dirty="0" smtClean="0"/>
              <a:t>Max Pooling</a:t>
            </a:r>
          </a:p>
          <a:p>
            <a:r>
              <a:rPr lang="en-US" dirty="0" smtClean="0"/>
              <a:t>Multiple layers</a:t>
            </a:r>
          </a:p>
          <a:p>
            <a:pPr lvl="1"/>
            <a:r>
              <a:rPr lang="en-US" dirty="0" smtClean="0"/>
              <a:t>Multi-layer inference</a:t>
            </a:r>
          </a:p>
          <a:p>
            <a:pPr lvl="1"/>
            <a:r>
              <a:rPr lang="en-US" dirty="0" smtClean="0"/>
              <a:t>Filter learning</a:t>
            </a:r>
          </a:p>
          <a:p>
            <a:r>
              <a:rPr lang="en-US" dirty="0" smtClean="0"/>
              <a:t>Comparison to related methods</a:t>
            </a:r>
          </a:p>
          <a:p>
            <a:r>
              <a:rPr lang="en-US" dirty="0" smtClean="0"/>
              <a:t>Experiments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3" cstate="print"/>
          <a:srcRect r="60970"/>
          <a:stretch>
            <a:fillRect/>
          </a:stretch>
        </p:blipFill>
        <p:spPr bwMode="auto">
          <a:xfrm>
            <a:off x="381000" y="1600200"/>
            <a:ext cx="3124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2667000"/>
            <a:ext cx="494347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274638"/>
            <a:ext cx="8229600" cy="1554162"/>
          </a:xfrm>
          <a:prstGeom prst="rect">
            <a:avLst/>
          </a:prstGeom>
        </p:spPr>
        <p:txBody>
          <a:bodyPr>
            <a:normAutofit fontScale="67500" lnSpcReduction="2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6100" dirty="0">
                <a:solidFill>
                  <a:prstClr val="black"/>
                </a:solidFill>
                <a:cs typeface="Arial" pitchFamily="34" charset="0"/>
              </a:rPr>
              <a:t>A Hierarchical Compositional System for Rapid Object Detection</a:t>
            </a:r>
            <a:r>
              <a:rPr lang="en-US" sz="3600" dirty="0">
                <a:solidFill>
                  <a:prstClr val="black"/>
                </a:solidFill>
                <a:cs typeface="Arial" pitchFamily="34" charset="0"/>
              </a:rPr>
              <a:t/>
            </a:r>
            <a:br>
              <a:rPr lang="en-US" sz="3600" dirty="0">
                <a:solidFill>
                  <a:prstClr val="black"/>
                </a:solidFill>
                <a:cs typeface="Arial" pitchFamily="34" charset="0"/>
              </a:rPr>
            </a:br>
            <a:r>
              <a:rPr lang="en-US" sz="4000" dirty="0">
                <a:solidFill>
                  <a:prstClr val="black"/>
                </a:solidFill>
                <a:cs typeface="Arial" pitchFamily="34" charset="0"/>
              </a:rPr>
              <a:t>Long Zhu, Alan L. </a:t>
            </a:r>
            <a:r>
              <a:rPr lang="en-US" sz="4000" dirty="0" err="1">
                <a:solidFill>
                  <a:prstClr val="black"/>
                </a:solidFill>
                <a:cs typeface="Arial" pitchFamily="34" charset="0"/>
              </a:rPr>
              <a:t>Yuille</a:t>
            </a:r>
            <a:r>
              <a:rPr lang="en-US" sz="4000" dirty="0">
                <a:solidFill>
                  <a:prstClr val="black"/>
                </a:solidFill>
                <a:cs typeface="Arial" pitchFamily="34" charset="0"/>
              </a:rPr>
              <a:t>, 2007. </a:t>
            </a:r>
          </a:p>
        </p:txBody>
      </p:sp>
      <p:sp>
        <p:nvSpPr>
          <p:cNvPr id="168965" name="TextBox 4"/>
          <p:cNvSpPr txBox="1">
            <a:spLocks noChangeArrowheads="1"/>
          </p:cNvSpPr>
          <p:nvPr/>
        </p:nvSpPr>
        <p:spPr bwMode="auto">
          <a:xfrm>
            <a:off x="4038600" y="5943600"/>
            <a:ext cx="4965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  <a:cs typeface="Arial" pitchFamily="34" charset="0"/>
              </a:rPr>
              <a:t>Able to learn #parts at each level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Convolutional Nets</a:t>
            </a:r>
            <a:endParaRPr lang="en-US" dirty="0"/>
          </a:p>
        </p:txBody>
      </p:sp>
      <p:pic>
        <p:nvPicPr>
          <p:cNvPr id="4" name="Content Placeholder 3" descr="lenet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17638"/>
            <a:ext cx="8229600" cy="2365903"/>
          </a:xfrm>
        </p:spPr>
      </p:pic>
      <p:sp>
        <p:nvSpPr>
          <p:cNvPr id="5" name="TextBox 4"/>
          <p:cNvSpPr txBox="1"/>
          <p:nvPr/>
        </p:nvSpPr>
        <p:spPr>
          <a:xfrm>
            <a:off x="3620386" y="3735916"/>
            <a:ext cx="180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LeCun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1989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24400" y="17526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3200" dirty="0" smtClean="0">
              <a:solidFill>
                <a:srgbClr val="BFBFB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4380873"/>
            <a:ext cx="4114800" cy="15881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b="1" dirty="0" smtClean="0">
                <a:solidFill>
                  <a:srgbClr val="000000"/>
                </a:solidFill>
              </a:rPr>
              <a:t>Deconvolutional Networks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</a:rPr>
              <a:t>Top-down decomposition with convolutions in feature space.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</a:rPr>
              <a:t>Non-trivial unsupervised optimization procedure involving sparsity.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2425" y="4409448"/>
            <a:ext cx="411480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b="1" dirty="0" smtClean="0">
                <a:solidFill>
                  <a:srgbClr val="000000"/>
                </a:solidFill>
              </a:rPr>
              <a:t>Convolutional Networks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</a:rPr>
              <a:t>Bottom-up filtering with convolutions in image space.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</a:rPr>
              <a:t>Trained supervised requiring labeled data.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5400000" flipH="1" flipV="1">
            <a:off x="3642205" y="5215418"/>
            <a:ext cx="174529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11"/>
          <p:cNvPicPr>
            <a:picLocks noChangeAspect="1" noChangeArrowheads="1"/>
          </p:cNvPicPr>
          <p:nvPr/>
        </p:nvPicPr>
        <p:blipFill>
          <a:blip r:embed="rId3" cstate="print"/>
          <a:srcRect l="7382"/>
          <a:stretch>
            <a:fillRect/>
          </a:stretch>
        </p:blipFill>
        <p:spPr bwMode="auto">
          <a:xfrm>
            <a:off x="-1427162" y="1549400"/>
            <a:ext cx="4760912" cy="416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998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Learning a Compositional Hierarchy of Object Structure</a:t>
            </a:r>
          </a:p>
        </p:txBody>
      </p:sp>
      <p:pic>
        <p:nvPicPr>
          <p:cNvPr id="169988" name="Picture 6"/>
          <p:cNvPicPr>
            <a:picLocks noChangeAspect="1" noChangeArrowheads="1"/>
          </p:cNvPicPr>
          <p:nvPr/>
        </p:nvPicPr>
        <p:blipFill>
          <a:blip r:embed="rId4" cstate="print"/>
          <a:srcRect l="2478"/>
          <a:stretch>
            <a:fillRect/>
          </a:stretch>
        </p:blipFill>
        <p:spPr bwMode="auto">
          <a:xfrm>
            <a:off x="3951288" y="3068638"/>
            <a:ext cx="4983162" cy="290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998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41988" y="685800"/>
            <a:ext cx="2279650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8457" name="Rectangle 9"/>
          <p:cNvSpPr>
            <a:spLocks noChangeArrowheads="1"/>
          </p:cNvSpPr>
          <p:nvPr/>
        </p:nvSpPr>
        <p:spPr bwMode="auto">
          <a:xfrm>
            <a:off x="228600" y="685800"/>
            <a:ext cx="6629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Fidler</a:t>
            </a:r>
            <a:r>
              <a:rPr 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 &amp; </a:t>
            </a:r>
            <a:r>
              <a:rPr lang="en-US" sz="1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Leonardis</a:t>
            </a:r>
            <a:r>
              <a:rPr 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, CVPR’07; </a:t>
            </a:r>
            <a:r>
              <a:rPr lang="en-US" sz="1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Fidler</a:t>
            </a:r>
            <a:r>
              <a:rPr 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Boben</a:t>
            </a:r>
            <a:r>
              <a:rPr 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 &amp; </a:t>
            </a:r>
            <a:r>
              <a:rPr lang="en-US" sz="1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Leonardis</a:t>
            </a:r>
            <a:r>
              <a:rPr lang="en-US" sz="1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, CVPR 2008</a:t>
            </a:r>
            <a:endParaRPr lang="sl-SI" sz="1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sp>
        <p:nvSpPr>
          <p:cNvPr id="169991" name="Text Box 12"/>
          <p:cNvSpPr txBox="1">
            <a:spLocks noChangeArrowheads="1"/>
          </p:cNvSpPr>
          <p:nvPr/>
        </p:nvSpPr>
        <p:spPr bwMode="auto">
          <a:xfrm>
            <a:off x="1076325" y="5318125"/>
            <a:ext cx="196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The architecture</a:t>
            </a:r>
          </a:p>
        </p:txBody>
      </p:sp>
      <p:sp>
        <p:nvSpPr>
          <p:cNvPr id="169992" name="Text Box 13"/>
          <p:cNvSpPr txBox="1">
            <a:spLocks noChangeArrowheads="1"/>
          </p:cNvSpPr>
          <p:nvPr/>
        </p:nvSpPr>
        <p:spPr bwMode="auto">
          <a:xfrm>
            <a:off x="6170613" y="2365375"/>
            <a:ext cx="1492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Parts model</a:t>
            </a:r>
          </a:p>
        </p:txBody>
      </p:sp>
      <p:sp>
        <p:nvSpPr>
          <p:cNvPr id="169993" name="Text Box 14"/>
          <p:cNvSpPr txBox="1">
            <a:spLocks noChangeArrowheads="1"/>
          </p:cNvSpPr>
          <p:nvPr/>
        </p:nvSpPr>
        <p:spPr bwMode="auto">
          <a:xfrm>
            <a:off x="5518150" y="5948363"/>
            <a:ext cx="1695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Learned parts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layer</a:t>
            </a:r>
          </a:p>
          <a:p>
            <a:pPr lvl="1"/>
            <a:r>
              <a:rPr lang="en-US" dirty="0" err="1" smtClean="0">
                <a:solidFill>
                  <a:srgbClr val="EAB200"/>
                </a:solidFill>
              </a:rPr>
              <a:t>Convolutional</a:t>
            </a:r>
            <a:r>
              <a:rPr lang="en-US" dirty="0" smtClean="0">
                <a:solidFill>
                  <a:srgbClr val="EAB200"/>
                </a:solidFill>
              </a:rPr>
              <a:t> Sparse Coding</a:t>
            </a:r>
          </a:p>
          <a:p>
            <a:pPr lvl="1"/>
            <a:r>
              <a:rPr lang="en-US" dirty="0" smtClean="0"/>
              <a:t>Max Pooling</a:t>
            </a:r>
          </a:p>
          <a:p>
            <a:r>
              <a:rPr lang="en-US" dirty="0" smtClean="0"/>
              <a:t>Multiple layers</a:t>
            </a:r>
          </a:p>
          <a:p>
            <a:pPr lvl="1"/>
            <a:r>
              <a:rPr lang="en-US" dirty="0" smtClean="0"/>
              <a:t>Multi-layer inference</a:t>
            </a:r>
          </a:p>
          <a:p>
            <a:pPr lvl="1"/>
            <a:r>
              <a:rPr lang="en-US" dirty="0" smtClean="0"/>
              <a:t>Filter learning</a:t>
            </a:r>
          </a:p>
          <a:p>
            <a:r>
              <a:rPr lang="en-US" dirty="0" smtClean="0"/>
              <a:t>Comparison to related methods</a:t>
            </a:r>
          </a:p>
          <a:p>
            <a:r>
              <a:rPr lang="en-US" dirty="0" smtClean="0"/>
              <a:t>Experiments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4638"/>
            <a:ext cx="835429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Recap: Sparse Coding (Patch-based)</a:t>
            </a:r>
            <a:endParaRPr lang="en-US" dirty="0"/>
          </a:p>
        </p:txBody>
      </p:sp>
      <p:pic>
        <p:nvPicPr>
          <p:cNvPr id="12" name="Picture 11" descr="sparse_codinga.pd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2026" y="1854056"/>
            <a:ext cx="2971755" cy="2967326"/>
          </a:xfrm>
          <a:prstGeom prst="rect">
            <a:avLst/>
          </a:prstGeom>
        </p:spPr>
      </p:pic>
      <p:pic>
        <p:nvPicPr>
          <p:cNvPr id="13" name="Picture 12" descr="sparse_codingb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776" y="2969022"/>
            <a:ext cx="4512291" cy="5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9900" y="4062024"/>
            <a:ext cx="5254822" cy="87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282388" y="1411942"/>
            <a:ext cx="5910594" cy="1220422"/>
          </a:xfrm>
        </p:spPr>
        <p:txBody>
          <a:bodyPr>
            <a:noAutofit/>
          </a:bodyPr>
          <a:lstStyle/>
          <a:p>
            <a:r>
              <a:rPr lang="en-US" sz="2800" dirty="0" smtClean="0"/>
              <a:t>Over-complete linear decomposition</a:t>
            </a:r>
            <a:br>
              <a:rPr lang="en-US" sz="2800" dirty="0" smtClean="0"/>
            </a:br>
            <a:r>
              <a:rPr lang="en-US" sz="2800" dirty="0" smtClean="0"/>
              <a:t>of input       using dictionary   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0834" y="2008471"/>
            <a:ext cx="2762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8221" y="1859153"/>
            <a:ext cx="342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92212" y="4958407"/>
            <a:ext cx="283132" cy="3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6384918" y="4873726"/>
            <a:ext cx="1598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dobe Caslon Pro" pitchFamily="18" charset="0"/>
              </a:rPr>
              <a:t>Dictionary </a:t>
            </a:r>
            <a:endParaRPr lang="en-US" sz="2400" dirty="0">
              <a:solidFill>
                <a:schemeClr val="bg1"/>
              </a:solidFill>
              <a:latin typeface="Adobe Caslon Pro" pitchFamily="18" charset="0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501" y="3575645"/>
            <a:ext cx="2762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359658" y="2440769"/>
            <a:ext cx="987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latin typeface="Adobe Caslon Pro" pitchFamily="18" charset="0"/>
              </a:rPr>
              <a:t>Input</a:t>
            </a:r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56454" y="5085511"/>
            <a:ext cx="5910594" cy="12204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     regularization yields solutions</a:t>
            </a: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Adobe Caslon Pro" pitchFamily="18" charset="0"/>
              </a:rPr>
              <a:t>with few non-zero elements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dobe Caslon Pro" pitchFamily="18" charset="0"/>
              <a:ea typeface="+mn-ea"/>
              <a:cs typeface="+mn-cs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0341" y="5160137"/>
            <a:ext cx="508288" cy="46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247752" y="6073987"/>
            <a:ext cx="5023902" cy="486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dobe Caslon Pro" pitchFamily="18" charset="0"/>
                <a:ea typeface="+mn-ea"/>
                <a:cs typeface="+mn-cs"/>
              </a:rPr>
              <a:t>Output is sparse vector: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20440" y="6166779"/>
            <a:ext cx="4812723" cy="55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ROB20FERGUS@8KFCLNPQ198AFLGP" val="361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10503</TotalTime>
  <Words>1806</Words>
  <Application>Microsoft Macintosh PowerPoint</Application>
  <PresentationFormat>On-screen Show (4:3)</PresentationFormat>
  <Paragraphs>495</Paragraphs>
  <Slides>72</Slides>
  <Notes>17</Notes>
  <HiddenSlides>3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Office Theme</vt:lpstr>
      <vt:lpstr>Custom Design</vt:lpstr>
      <vt:lpstr>1_Office Theme</vt:lpstr>
      <vt:lpstr>2_Office Theme</vt:lpstr>
      <vt:lpstr>4_Office Theme</vt:lpstr>
      <vt:lpstr>3_Office Theme</vt:lpstr>
      <vt:lpstr>5_Office Theme</vt:lpstr>
      <vt:lpstr>PowerPoint Presentation</vt:lpstr>
      <vt:lpstr>PowerPoint Presentation</vt:lpstr>
      <vt:lpstr>Overview</vt:lpstr>
      <vt:lpstr>Motivation</vt:lpstr>
      <vt:lpstr>Beyond Edges? </vt:lpstr>
      <vt:lpstr>Two Challenges</vt:lpstr>
      <vt:lpstr>Talk Overview</vt:lpstr>
      <vt:lpstr>Talk Overview</vt:lpstr>
      <vt:lpstr>Recap: Sparse Coding (Patch-based)</vt:lpstr>
      <vt:lpstr>Single Deconvolutional Layer</vt:lpstr>
      <vt:lpstr>Single Deconvolutional Layer</vt:lpstr>
      <vt:lpstr>Single Deconvolutional Layer</vt:lpstr>
      <vt:lpstr>Single Deconvolutional Layer</vt:lpstr>
      <vt:lpstr>Single Deconvolutional Layer</vt:lpstr>
      <vt:lpstr>Single Deconvolutional Layer</vt:lpstr>
      <vt:lpstr>Single Deconvolutional Layer</vt:lpstr>
      <vt:lpstr>Single Deconvolutional Layer</vt:lpstr>
      <vt:lpstr>Single Deconvolutional Layer</vt:lpstr>
      <vt:lpstr>Toy Example</vt:lpstr>
      <vt:lpstr>Objective for Single Layer</vt:lpstr>
      <vt:lpstr>Inference for Single Layer</vt:lpstr>
      <vt:lpstr>Effect of Sparsity</vt:lpstr>
      <vt:lpstr>Local Inhibition/Explaining Away</vt:lpstr>
      <vt:lpstr>Talk Overview</vt:lpstr>
      <vt:lpstr>Reversible Max Pooling</vt:lpstr>
      <vt:lpstr>PowerPoint Presentation</vt:lpstr>
      <vt:lpstr>3D Max Pooling</vt:lpstr>
      <vt:lpstr>Role of Switches</vt:lpstr>
      <vt:lpstr>PowerPoint Presentation</vt:lpstr>
      <vt:lpstr>Toy Example</vt:lpstr>
      <vt:lpstr>Effect of Pooling</vt:lpstr>
      <vt:lpstr>Talk Overview</vt:lpstr>
      <vt:lpstr>Stacking the Layers</vt:lpstr>
      <vt:lpstr>PowerPoint Presentation</vt:lpstr>
      <vt:lpstr>Multi-layer Inference</vt:lpstr>
      <vt:lpstr>Filter Learning</vt:lpstr>
      <vt:lpstr>Overall Algorithm</vt:lpstr>
      <vt:lpstr>PowerPoint Presentation</vt:lpstr>
      <vt:lpstr>Talk Overview</vt:lpstr>
      <vt:lpstr>Related Work</vt:lpstr>
      <vt:lpstr>Comparison: Convolutional Nets</vt:lpstr>
      <vt:lpstr>Related Work</vt:lpstr>
      <vt:lpstr>Talk Overview</vt:lpstr>
      <vt:lpstr>Training Details</vt:lpstr>
      <vt:lpstr>Model Parameters/Statistics</vt:lpstr>
      <vt:lpstr>Model Reconstructions</vt:lpstr>
      <vt:lpstr>Layer 1 Filters</vt:lpstr>
      <vt:lpstr>Visualization of Filters from Higher Layers</vt:lpstr>
      <vt:lpstr>Layer 2 Filters</vt:lpstr>
      <vt:lpstr>Layer 3 filters</vt:lpstr>
      <vt:lpstr>Layer 4 filters</vt:lpstr>
      <vt:lpstr>Relative Size of Receptive Fields</vt:lpstr>
      <vt:lpstr>Largest 3 activations at top layer</vt:lpstr>
      <vt:lpstr>Largest 5 activations at top layer</vt:lpstr>
      <vt:lpstr>Top-down Decomposition</vt:lpstr>
      <vt:lpstr>Application to Object Recognition</vt:lpstr>
      <vt:lpstr>Classification Results: Caltech 101</vt:lpstr>
      <vt:lpstr>Classification Results: Caltech 256</vt:lpstr>
      <vt:lpstr>Classification Results:  Transfer Learning</vt:lpstr>
      <vt:lpstr>Classification/Reconstruction Relationship</vt:lpstr>
      <vt:lpstr>Effect of Sparsity</vt:lpstr>
      <vt:lpstr>Analysis of Switch Settings</vt:lpstr>
      <vt:lpstr>Summary</vt:lpstr>
      <vt:lpstr>PowerPoint Presentation</vt:lpstr>
      <vt:lpstr>Model using layer-layer reconstruction</vt:lpstr>
      <vt:lpstr>Single Deconvolutional Layer</vt:lpstr>
      <vt:lpstr>Single Deconvolutional Layer</vt:lpstr>
      <vt:lpstr>Single Deconvolutional Layer</vt:lpstr>
      <vt:lpstr>PowerPoint Presentation</vt:lpstr>
      <vt:lpstr>PowerPoint Presentation</vt:lpstr>
      <vt:lpstr>Comparison: Convolutional Nets</vt:lpstr>
      <vt:lpstr>Learning a Compositional Hierarchy of Object Structure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Deconvolutional Networks</dc:title>
  <dc:creator>Rob</dc:creator>
  <cp:lastModifiedBy>Matthew</cp:lastModifiedBy>
  <cp:revision>267</cp:revision>
  <dcterms:created xsi:type="dcterms:W3CDTF">2010-11-24T01:01:40Z</dcterms:created>
  <dcterms:modified xsi:type="dcterms:W3CDTF">2011-08-16T01:12:19Z</dcterms:modified>
</cp:coreProperties>
</file>